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15" r:id="rId2"/>
    <p:sldId id="316" r:id="rId3"/>
    <p:sldId id="317" r:id="rId4"/>
    <p:sldId id="324" r:id="rId5"/>
    <p:sldId id="318" r:id="rId6"/>
    <p:sldId id="322" r:id="rId7"/>
    <p:sldId id="323" r:id="rId8"/>
    <p:sldId id="327" r:id="rId9"/>
    <p:sldId id="309" r:id="rId10"/>
    <p:sldId id="310" r:id="rId11"/>
    <p:sldId id="331" r:id="rId12"/>
    <p:sldId id="332" r:id="rId13"/>
    <p:sldId id="333" r:id="rId14"/>
    <p:sldId id="334" r:id="rId15"/>
    <p:sldId id="328" r:id="rId16"/>
    <p:sldId id="330" r:id="rId17"/>
    <p:sldId id="338" r:id="rId18"/>
    <p:sldId id="339" r:id="rId19"/>
    <p:sldId id="340" r:id="rId20"/>
    <p:sldId id="343" r:id="rId21"/>
    <p:sldId id="345" r:id="rId22"/>
    <p:sldId id="337" r:id="rId23"/>
    <p:sldId id="341" r:id="rId2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Black" pitchFamily="-107" charset="0"/>
        <a:ea typeface="+mn-ea"/>
        <a:cs typeface="+mn-cs"/>
      </a:defRPr>
    </a:lvl1pPr>
    <a:lvl2pPr marL="457200" algn="l" rtl="0" eaLnBrk="0" fontAlgn="base" hangingPunct="0">
      <a:spcBef>
        <a:spcPct val="0"/>
      </a:spcBef>
      <a:spcAft>
        <a:spcPct val="0"/>
      </a:spcAft>
      <a:defRPr sz="2400" kern="1200">
        <a:solidFill>
          <a:schemeClr val="tx1"/>
        </a:solidFill>
        <a:latin typeface="Arial Black" pitchFamily="-107" charset="0"/>
        <a:ea typeface="+mn-ea"/>
        <a:cs typeface="+mn-cs"/>
      </a:defRPr>
    </a:lvl2pPr>
    <a:lvl3pPr marL="914400" algn="l" rtl="0" eaLnBrk="0" fontAlgn="base" hangingPunct="0">
      <a:spcBef>
        <a:spcPct val="0"/>
      </a:spcBef>
      <a:spcAft>
        <a:spcPct val="0"/>
      </a:spcAft>
      <a:defRPr sz="2400" kern="1200">
        <a:solidFill>
          <a:schemeClr val="tx1"/>
        </a:solidFill>
        <a:latin typeface="Arial Black" pitchFamily="-107" charset="0"/>
        <a:ea typeface="+mn-ea"/>
        <a:cs typeface="+mn-cs"/>
      </a:defRPr>
    </a:lvl3pPr>
    <a:lvl4pPr marL="1371600" algn="l" rtl="0" eaLnBrk="0" fontAlgn="base" hangingPunct="0">
      <a:spcBef>
        <a:spcPct val="0"/>
      </a:spcBef>
      <a:spcAft>
        <a:spcPct val="0"/>
      </a:spcAft>
      <a:defRPr sz="2400" kern="1200">
        <a:solidFill>
          <a:schemeClr val="tx1"/>
        </a:solidFill>
        <a:latin typeface="Arial Black" pitchFamily="-107" charset="0"/>
        <a:ea typeface="+mn-ea"/>
        <a:cs typeface="+mn-cs"/>
      </a:defRPr>
    </a:lvl4pPr>
    <a:lvl5pPr marL="1828800" algn="l" rtl="0" eaLnBrk="0" fontAlgn="base" hangingPunct="0">
      <a:spcBef>
        <a:spcPct val="0"/>
      </a:spcBef>
      <a:spcAft>
        <a:spcPct val="0"/>
      </a:spcAft>
      <a:defRPr sz="2400" kern="1200">
        <a:solidFill>
          <a:schemeClr val="tx1"/>
        </a:solidFill>
        <a:latin typeface="Arial Black" pitchFamily="-107" charset="0"/>
        <a:ea typeface="+mn-ea"/>
        <a:cs typeface="+mn-cs"/>
      </a:defRPr>
    </a:lvl5pPr>
    <a:lvl6pPr marL="2286000" algn="l" defTabSz="457200" rtl="0" eaLnBrk="1" latinLnBrk="0" hangingPunct="1">
      <a:defRPr sz="2400" kern="1200">
        <a:solidFill>
          <a:schemeClr val="tx1"/>
        </a:solidFill>
        <a:latin typeface="Arial Black" pitchFamily="-107" charset="0"/>
        <a:ea typeface="+mn-ea"/>
        <a:cs typeface="+mn-cs"/>
      </a:defRPr>
    </a:lvl6pPr>
    <a:lvl7pPr marL="2743200" algn="l" defTabSz="457200" rtl="0" eaLnBrk="1" latinLnBrk="0" hangingPunct="1">
      <a:defRPr sz="2400" kern="1200">
        <a:solidFill>
          <a:schemeClr val="tx1"/>
        </a:solidFill>
        <a:latin typeface="Arial Black" pitchFamily="-107" charset="0"/>
        <a:ea typeface="+mn-ea"/>
        <a:cs typeface="+mn-cs"/>
      </a:defRPr>
    </a:lvl7pPr>
    <a:lvl8pPr marL="3200400" algn="l" defTabSz="457200" rtl="0" eaLnBrk="1" latinLnBrk="0" hangingPunct="1">
      <a:defRPr sz="2400" kern="1200">
        <a:solidFill>
          <a:schemeClr val="tx1"/>
        </a:solidFill>
        <a:latin typeface="Arial Black" pitchFamily="-107" charset="0"/>
        <a:ea typeface="+mn-ea"/>
        <a:cs typeface="+mn-cs"/>
      </a:defRPr>
    </a:lvl8pPr>
    <a:lvl9pPr marL="3657600" algn="l" defTabSz="457200" rtl="0" eaLnBrk="1" latinLnBrk="0" hangingPunct="1">
      <a:defRPr sz="2400" kern="1200">
        <a:solidFill>
          <a:schemeClr val="tx1"/>
        </a:solidFill>
        <a:latin typeface="Arial Black" pitchFamily="-107"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66"/>
    <a:srgbClr val="F3E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2" d="100"/>
          <a:sy n="132" d="100"/>
        </p:scale>
        <p:origin x="-2584" y="-11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BBECDE-798C-2B46-A177-21D0CC7B7567}" type="datetimeFigureOut">
              <a:rPr lang="en-US" smtClean="0"/>
              <a:pPr/>
              <a:t>11/4/11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F14A6F-D4EA-7345-9EDA-C0CC32A0FAC9}" type="slidenum">
              <a:rPr lang="en-US" smtClean="0"/>
              <a:pPr/>
              <a:t>‹#›</a:t>
            </a:fld>
            <a:endParaRPr lang="en-US"/>
          </a:p>
        </p:txBody>
      </p:sp>
    </p:spTree>
    <p:extLst>
      <p:ext uri="{BB962C8B-B14F-4D97-AF65-F5344CB8AC3E}">
        <p14:creationId xmlns:p14="http://schemas.microsoft.com/office/powerpoint/2010/main" val="39718330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 typeface="Wingdings" pitchFamily="-107" charset="2"/>
              <a:buNone/>
              <a:tabLst/>
              <a:defRPr/>
            </a:pPr>
            <a:r>
              <a:rPr lang="en-US" sz="1200" dirty="0" smtClean="0">
                <a:solidFill>
                  <a:schemeClr val="accent2"/>
                </a:solidFill>
              </a:rPr>
              <a:t>Elder Bruce R. McConkie, </a:t>
            </a:r>
            <a:r>
              <a:rPr lang="en-US" sz="1200" i="1" dirty="0" smtClean="0">
                <a:latin typeface="Arial" pitchFamily="-107" charset="0"/>
              </a:rPr>
              <a:t>Ensign, April 1980, </a:t>
            </a:r>
            <a:r>
              <a:rPr lang="en-US" sz="1200" i="1" dirty="0" err="1" smtClean="0">
                <a:latin typeface="Arial" pitchFamily="-107" charset="0"/>
              </a:rPr>
              <a:t>p</a:t>
            </a:r>
            <a:r>
              <a:rPr lang="en-US" sz="1200" i="1" dirty="0" smtClean="0">
                <a:latin typeface="Arial" pitchFamily="-107" charset="0"/>
              </a:rPr>
              <a:t>. 21</a:t>
            </a:r>
          </a:p>
          <a:p>
            <a:pPr>
              <a:spcBef>
                <a:spcPts val="0"/>
              </a:spcBef>
              <a:buFont typeface="Wingdings" pitchFamily="-107" charset="2"/>
              <a:buNone/>
            </a:pPr>
            <a:r>
              <a:rPr lang="en-US" sz="1200" dirty="0" smtClean="0">
                <a:solidFill>
                  <a:schemeClr val="accent2"/>
                </a:solidFill>
              </a:rPr>
              <a:t>: “What is the fullness of the everlasting gospe</a:t>
            </a:r>
            <a:r>
              <a:rPr lang="en-US" sz="1200" dirty="0" smtClean="0">
                <a:solidFill>
                  <a:schemeClr val="accent3"/>
                </a:solidFill>
              </a:rPr>
              <a:t>l? </a:t>
            </a:r>
            <a:r>
              <a:rPr lang="en-US" sz="1200" i="1" dirty="0" smtClean="0"/>
              <a:t>It is the plan of salvation-</a:t>
            </a:r>
            <a:r>
              <a:rPr lang="en-US" sz="1200" dirty="0" smtClean="0"/>
              <a:t> the Father’s eternal plan to save his children. It is the fall of Adam… and the ransoming power of the Son of God…</a:t>
            </a:r>
          </a:p>
          <a:p>
            <a:pPr>
              <a:spcBef>
                <a:spcPts val="0"/>
              </a:spcBef>
              <a:buFont typeface="Wingdings" pitchFamily="-107" charset="2"/>
              <a:buNone/>
            </a:pPr>
            <a:r>
              <a:rPr lang="en-US" sz="1200" dirty="0" smtClean="0"/>
              <a:t>		“It is all of the laws, rites, and ordinances; all of the truths, powers, performances; all of the keys, priesthoods, and privileges which bring to pass the immortality and eternal life of man.</a:t>
            </a:r>
          </a:p>
          <a:p>
            <a:pPr>
              <a:spcBef>
                <a:spcPts val="0"/>
              </a:spcBef>
              <a:buFont typeface="Wingdings" pitchFamily="-107" charset="2"/>
              <a:buNone/>
            </a:pPr>
            <a:r>
              <a:rPr lang="en-US" sz="1200" dirty="0" smtClean="0"/>
              <a:t>		“It is the atonement of Christ, the redemption of man the [resurrection] and the wonder and glory of eternal life.</a:t>
            </a:r>
          </a:p>
          <a:p>
            <a:pPr>
              <a:spcBef>
                <a:spcPts val="0"/>
              </a:spcBef>
              <a:buFont typeface="Wingdings" pitchFamily="-107" charset="2"/>
              <a:buNone/>
            </a:pPr>
            <a:r>
              <a:rPr lang="en-US" sz="1200" dirty="0" smtClean="0"/>
              <a:t>		“It is faith, repentance, baptism and the gift of the Holy Ghost.</a:t>
            </a:r>
          </a:p>
          <a:p>
            <a:pPr>
              <a:spcBef>
                <a:spcPts val="0"/>
              </a:spcBef>
              <a:buFont typeface="Wingdings" pitchFamily="-107" charset="2"/>
              <a:buNone/>
            </a:pPr>
            <a:r>
              <a:rPr lang="en-US" sz="1200" dirty="0" smtClean="0"/>
              <a:t>		“It is eternal marriage, eternal lives, eternal exaltation. It is to be one with the Father and the Son and to reign with them forever and ever.”</a:t>
            </a:r>
          </a:p>
          <a:p>
            <a:endParaRPr lang="en-US" dirty="0"/>
          </a:p>
        </p:txBody>
      </p:sp>
      <p:sp>
        <p:nvSpPr>
          <p:cNvPr id="4" name="Slide Number Placeholder 3"/>
          <p:cNvSpPr>
            <a:spLocks noGrp="1"/>
          </p:cNvSpPr>
          <p:nvPr>
            <p:ph type="sldNum" sz="quarter" idx="10"/>
          </p:nvPr>
        </p:nvSpPr>
        <p:spPr/>
        <p:txBody>
          <a:bodyPr/>
          <a:lstStyle/>
          <a:p>
            <a:fld id="{AAF14A6F-D4EA-7345-9EDA-C0CC32A0FAC9}"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AAF14A6F-D4EA-7345-9EDA-C0CC32A0FAC9}"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1463675" y="3549650"/>
            <a:ext cx="2971800" cy="1588"/>
          </a:xfrm>
          <a:prstGeom prst="line">
            <a:avLst/>
          </a:prstGeom>
          <a:noFill/>
          <a:ln w="9525">
            <a:solidFill>
              <a:srgbClr val="E9E9E8"/>
            </a:solidFill>
            <a:round/>
            <a:headEnd/>
            <a:tailEnd/>
          </a:ln>
          <a:effectLst>
            <a:outerShdw blurRad="63500" algn="tl" rotWithShape="0">
              <a:srgbClr val="000000">
                <a:alpha val="54999"/>
              </a:srgbClr>
            </a:outerShdw>
          </a:effectLst>
        </p:spPr>
      </p:cxnSp>
      <p:cxnSp>
        <p:nvCxnSpPr>
          <p:cNvPr id="5" name="Straight Connector 4"/>
          <p:cNvCxnSpPr>
            <a:cxnSpLocks noChangeShapeType="1"/>
          </p:cNvCxnSpPr>
          <p:nvPr/>
        </p:nvCxnSpPr>
        <p:spPr bwMode="auto">
          <a:xfrm>
            <a:off x="4708525" y="3549650"/>
            <a:ext cx="2971800" cy="1588"/>
          </a:xfrm>
          <a:prstGeom prst="line">
            <a:avLst/>
          </a:prstGeom>
          <a:noFill/>
          <a:ln w="9525">
            <a:solidFill>
              <a:srgbClr val="E9E9E8"/>
            </a:solidFill>
            <a:round/>
            <a:headEnd/>
            <a:tailEnd/>
          </a:ln>
          <a:effectLst>
            <a:outerShdw blurRad="63500" algn="tl" rotWithShape="0">
              <a:srgbClr val="000000">
                <a:alpha val="54999"/>
              </a:srgbClr>
            </a:outerShdw>
          </a:effectLst>
        </p:spPr>
      </p:cxnSp>
      <p:sp>
        <p:nvSpPr>
          <p:cNvPr id="6" name="Oval 5"/>
          <p:cNvSpPr>
            <a:spLocks noChangeArrowheads="1"/>
          </p:cNvSpPr>
          <p:nvPr/>
        </p:nvSpPr>
        <p:spPr bwMode="auto">
          <a:xfrm>
            <a:off x="4540250" y="3525838"/>
            <a:ext cx="46038" cy="46037"/>
          </a:xfrm>
          <a:prstGeom prst="ellipse">
            <a:avLst/>
          </a:prstGeom>
          <a:solidFill>
            <a:schemeClr val="accent2"/>
          </a:solidFill>
          <a:ln w="38100">
            <a:solidFill>
              <a:schemeClr val="accent2"/>
            </a:solidFill>
            <a:round/>
            <a:headEnd/>
            <a:tailEnd/>
          </a:ln>
          <a:effectLst>
            <a:outerShdw blurRad="63500" algn="tl" rotWithShape="0">
              <a:srgbClr val="000000">
                <a:alpha val="54999"/>
              </a:srgbClr>
            </a:outerShdw>
          </a:effectLst>
        </p:spPr>
        <p:txBody>
          <a:bodyPr anchor="ctr">
            <a:prstTxWarp prst="textNoShape">
              <a:avLst/>
            </a:prstTxWarp>
          </a:bodyPr>
          <a:lstStyle/>
          <a:p>
            <a:pPr algn="ctr" eaLnBrk="1" hangingPunct="1"/>
            <a:endParaRPr lang="en-US">
              <a:solidFill>
                <a:srgbClr val="FFFFFF"/>
              </a:solidFill>
              <a:latin typeface="Constantia" pitchFamily="-107" charset="0"/>
            </a:endParaRPr>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endParaRPr lang="en-US"/>
          </a:p>
        </p:txBody>
      </p:sp>
      <p:sp>
        <p:nvSpPr>
          <p:cNvPr id="8" name="Slide Number Placeholder 15"/>
          <p:cNvSpPr>
            <a:spLocks noGrp="1"/>
          </p:cNvSpPr>
          <p:nvPr>
            <p:ph type="sldNum" sz="quarter" idx="11"/>
          </p:nvPr>
        </p:nvSpPr>
        <p:spPr/>
        <p:txBody>
          <a:bodyPr/>
          <a:lstStyle>
            <a:lvl1pPr>
              <a:defRPr/>
            </a:lvl1pPr>
          </a:lstStyle>
          <a:p>
            <a:fld id="{3943D965-511A-3342-A854-32ADFD61A42F}" type="slidenum">
              <a:rPr lang="en-US"/>
              <a:pPr/>
              <a:t>‹#›</a:t>
            </a:fld>
            <a:endParaRPr lang="en-US"/>
          </a:p>
        </p:txBody>
      </p:sp>
      <p:sp>
        <p:nvSpPr>
          <p:cNvPr id="10" name="Footer Placeholder 1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C64D9C95-36DB-F843-9572-F04BD65899C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1ED33C5E-DAFA-A943-AB37-99F8E4624CA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4478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2938E40-8245-CE47-8B39-BC8D6FA1256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2057400"/>
            <a:ext cx="3810000" cy="4114800"/>
          </a:xfrm>
        </p:spPr>
        <p:txBody>
          <a:bodyPr>
            <a:normAutofit/>
          </a:bodyPr>
          <a:lstStyle/>
          <a:p>
            <a:pPr lvl="0"/>
            <a:endParaRPr lang="en-US" noProof="0"/>
          </a:p>
        </p:txBody>
      </p:sp>
      <p:sp>
        <p:nvSpPr>
          <p:cNvPr id="4" name="Text Placeholder 3"/>
          <p:cNvSpPr>
            <a:spLocks noGrp="1"/>
          </p:cNvSpPr>
          <p:nvPr>
            <p:ph type="body" sz="half" idx="2"/>
          </p:nvPr>
        </p:nvSpPr>
        <p:spPr>
          <a:xfrm>
            <a:off x="46482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3246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3246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324600"/>
            <a:ext cx="1905000" cy="457200"/>
          </a:xfrm>
        </p:spPr>
        <p:txBody>
          <a:bodyPr/>
          <a:lstStyle>
            <a:lvl1pPr>
              <a:defRPr/>
            </a:lvl1pPr>
          </a:lstStyle>
          <a:p>
            <a:fld id="{203B1FA2-9FED-1840-A12C-78F062A1A202}"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2057400"/>
            <a:ext cx="3810000" cy="4114800"/>
          </a:xfrm>
        </p:spPr>
        <p:txBody>
          <a:bodyPr>
            <a:normAutofit/>
          </a:bodyPr>
          <a:lstStyle/>
          <a:p>
            <a:pPr lvl="0"/>
            <a:endParaRPr lang="en-US" noProof="0"/>
          </a:p>
        </p:txBody>
      </p:sp>
      <p:sp>
        <p:nvSpPr>
          <p:cNvPr id="5" name="Date Placeholder 4"/>
          <p:cNvSpPr>
            <a:spLocks noGrp="1"/>
          </p:cNvSpPr>
          <p:nvPr>
            <p:ph type="dt" sz="half" idx="10"/>
          </p:nvPr>
        </p:nvSpPr>
        <p:spPr>
          <a:xfrm>
            <a:off x="685800" y="63246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3246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324600"/>
            <a:ext cx="1905000" cy="457200"/>
          </a:xfrm>
        </p:spPr>
        <p:txBody>
          <a:bodyPr/>
          <a:lstStyle>
            <a:lvl1pPr>
              <a:defRPr/>
            </a:lvl1pPr>
          </a:lstStyle>
          <a:p>
            <a:fld id="{DFE47B49-49A9-1649-9868-713201E1A48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9586590A-A6A9-9344-8D4E-C9A499A5E0E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685800" y="4916488"/>
            <a:ext cx="7924800" cy="4762"/>
          </a:xfrm>
          <a:prstGeom prst="line">
            <a:avLst/>
          </a:prstGeom>
          <a:noFill/>
          <a:ln w="9525">
            <a:solidFill>
              <a:srgbClr val="E9E9E8"/>
            </a:solidFill>
            <a:round/>
            <a:headEnd/>
            <a:tailEnd/>
          </a:ln>
          <a:effectLst>
            <a:outerShdw blurRad="63500" algn="tl" rotWithShape="0">
              <a:srgbClr val="000000">
                <a:alpha val="54999"/>
              </a:srgbClr>
            </a:outerShdw>
          </a:effectLst>
        </p:spPr>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9311A48-2D29-AF49-A742-4CCE55B769F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69F1556E-B41F-7644-8A5A-47A8CD24B8A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a:cxnSpLocks noChangeShapeType="1"/>
          </p:cNvCxnSpPr>
          <p:nvPr/>
        </p:nvCxnSpPr>
        <p:spPr bwMode="auto">
          <a:xfrm>
            <a:off x="563563" y="2179638"/>
            <a:ext cx="3748087" cy="1587"/>
          </a:xfrm>
          <a:prstGeom prst="line">
            <a:avLst/>
          </a:prstGeom>
          <a:noFill/>
          <a:ln w="12700">
            <a:solidFill>
              <a:srgbClr val="E9E9E8"/>
            </a:solidFill>
            <a:round/>
            <a:headEnd/>
            <a:tailEnd/>
          </a:ln>
          <a:effectLst>
            <a:outerShdw blurRad="63500" algn="tl" rotWithShape="0">
              <a:srgbClr val="000000">
                <a:alpha val="54999"/>
              </a:srgbClr>
            </a:outerShdw>
          </a:effectLst>
        </p:spPr>
      </p:cxnSp>
      <p:cxnSp>
        <p:nvCxnSpPr>
          <p:cNvPr id="8" name="Straight Connector 7"/>
          <p:cNvCxnSpPr>
            <a:cxnSpLocks noChangeShapeType="1"/>
          </p:cNvCxnSpPr>
          <p:nvPr/>
        </p:nvCxnSpPr>
        <p:spPr bwMode="auto">
          <a:xfrm>
            <a:off x="4754563" y="2179638"/>
            <a:ext cx="3749675" cy="1587"/>
          </a:xfrm>
          <a:prstGeom prst="line">
            <a:avLst/>
          </a:prstGeom>
          <a:noFill/>
          <a:ln w="12700">
            <a:solidFill>
              <a:srgbClr val="E9E9E8"/>
            </a:solidFill>
            <a:round/>
            <a:headEnd/>
            <a:tailEnd/>
          </a:ln>
          <a:effectLst>
            <a:outerShdw blurRad="63500" algn="tl" rotWithShape="0">
              <a:srgbClr val="000000">
                <a:alpha val="54999"/>
              </a:srgbClr>
            </a:outerShdw>
          </a:effectLst>
        </p:spPr>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fld id="{196ED5FB-722D-FE4D-8CF8-A654B704AB51}" type="slidenum">
              <a:rPr lang="en-US"/>
              <a:pPr/>
              <a:t>‹#›</a:t>
            </a:fld>
            <a:endParaRPr lang="en-US"/>
          </a:p>
        </p:txBody>
      </p:sp>
      <p:sp>
        <p:nvSpPr>
          <p:cNvPr id="10" name="Footer Placeholder 7"/>
          <p:cNvSpPr>
            <a:spLocks noGrp="1"/>
          </p:cNvSpPr>
          <p:nvPr>
            <p:ph type="ftr" sz="quarter" idx="11"/>
          </p:nvPr>
        </p:nvSpPr>
        <p:spPr/>
        <p:txBody>
          <a:bodyPr/>
          <a:lstStyle>
            <a:lvl1pPr>
              <a:defRPr/>
            </a:lvl1pPr>
          </a:lstStyle>
          <a:p>
            <a:endParaRPr lang="en-US"/>
          </a:p>
        </p:txBody>
      </p:sp>
      <p:sp>
        <p:nvSpPr>
          <p:cNvPr id="11"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57652AFE-3F61-6044-AD55-2D4FDEB8F8D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endParaRPr lang="en-US"/>
          </a:p>
        </p:txBody>
      </p:sp>
      <p:sp>
        <p:nvSpPr>
          <p:cNvPr id="3" name="Footer Placeholder 9"/>
          <p:cNvSpPr>
            <a:spLocks noGrp="1"/>
          </p:cNvSpPr>
          <p:nvPr>
            <p:ph type="ftr" sz="quarter" idx="11"/>
          </p:nvPr>
        </p:nvSpPr>
        <p:spPr/>
        <p:txBody>
          <a:bodyPr/>
          <a:lstStyle>
            <a:lvl1pPr>
              <a:defRPr/>
            </a:lvl1pPr>
          </a:lstStyle>
          <a:p>
            <a:endParaRPr lang="en-US"/>
          </a:p>
        </p:txBody>
      </p:sp>
      <p:sp>
        <p:nvSpPr>
          <p:cNvPr id="4" name="Slide Number Placeholder 21"/>
          <p:cNvSpPr>
            <a:spLocks noGrp="1"/>
          </p:cNvSpPr>
          <p:nvPr>
            <p:ph type="sldNum" sz="quarter" idx="12"/>
          </p:nvPr>
        </p:nvSpPr>
        <p:spPr/>
        <p:txBody>
          <a:bodyPr/>
          <a:lstStyle>
            <a:lvl1pPr>
              <a:defRPr/>
            </a:lvl1pPr>
          </a:lstStyle>
          <a:p>
            <a:fld id="{FA2A57C0-2CD5-5B40-8AEC-BC4935ACAA8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endParaRPr lang="en-US"/>
          </a:p>
        </p:txBody>
      </p:sp>
      <p:sp>
        <p:nvSpPr>
          <p:cNvPr id="6" name="Slide Number Placeholder 8"/>
          <p:cNvSpPr>
            <a:spLocks noGrp="1"/>
          </p:cNvSpPr>
          <p:nvPr>
            <p:ph type="sldNum" sz="quarter" idx="11"/>
          </p:nvPr>
        </p:nvSpPr>
        <p:spPr/>
        <p:txBody>
          <a:bodyPr/>
          <a:lstStyle>
            <a:lvl1pPr>
              <a:defRPr/>
            </a:lvl1pPr>
          </a:lstStyle>
          <a:p>
            <a:fld id="{BEE68336-9632-0044-ACE9-F6492410A55D}" type="slidenum">
              <a:rPr lang="en-US"/>
              <a:pPr/>
              <a:t>‹#›</a:t>
            </a:fld>
            <a:endParaRPr lang="en-US"/>
          </a:p>
        </p:txBody>
      </p:sp>
      <p:sp>
        <p:nvSpPr>
          <p:cNvPr id="7" name="Footer Placeholder 9"/>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endParaRPr lang="en-US"/>
          </a:p>
        </p:txBody>
      </p:sp>
      <p:sp>
        <p:nvSpPr>
          <p:cNvPr id="6" name="Slide Number Placeholder 8"/>
          <p:cNvSpPr>
            <a:spLocks noGrp="1"/>
          </p:cNvSpPr>
          <p:nvPr>
            <p:ph type="sldNum" sz="quarter" idx="11"/>
          </p:nvPr>
        </p:nvSpPr>
        <p:spPr/>
        <p:txBody>
          <a:bodyPr/>
          <a:lstStyle>
            <a:lvl1pPr>
              <a:defRPr/>
            </a:lvl1pPr>
          </a:lstStyle>
          <a:p>
            <a:fld id="{8E73B355-528B-D049-B283-65E6FB7ACA51}" type="slidenum">
              <a:rPr lang="en-US"/>
              <a:pPr/>
              <a:t>‹#›</a:t>
            </a:fld>
            <a:endParaRPr lang="en-US"/>
          </a:p>
        </p:txBody>
      </p:sp>
      <p:sp>
        <p:nvSpPr>
          <p:cNvPr id="7" name="Footer Placeholder 9"/>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chemeClr val="tx2"/>
                </a:solidFill>
              </a:defRPr>
            </a:lvl1pPr>
          </a:lstStyle>
          <a:p>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wrap="square" lIns="0" tIns="0" rIns="0" bIns="0" numCol="1" anchor="ctr" anchorCtr="0" compatLnSpc="1">
            <a:prstTxWarp prst="textNoShape">
              <a:avLst/>
            </a:prstTxWarp>
            <a:noAutofit/>
          </a:bodyPr>
          <a:lstStyle>
            <a:lvl1pPr algn="ctr" eaLnBrk="1" hangingPunct="1">
              <a:defRPr sz="1600">
                <a:solidFill>
                  <a:schemeClr val="tx2"/>
                </a:solidFill>
              </a:defRPr>
            </a:lvl1pPr>
          </a:lstStyle>
          <a:p>
            <a:fld id="{B59FEB65-03F4-3345-BB0C-30735F079626}" type="slidenum">
              <a:rPr lang="en-US"/>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wrap="square" lIns="91440" tIns="45720" rIns="91440" bIns="45720" numCol="1" anchor="b" anchorCtr="0" compatLnSpc="1">
            <a:prstTxWarp prst="textNoShape">
              <a:avLst/>
            </a:prstTxWarp>
            <a:normAutofit/>
          </a:bodyPr>
          <a:lstStyle/>
          <a:p>
            <a:pPr lvl="0"/>
            <a:r>
              <a:rPr lang="en-US"/>
              <a:t>Click to edit Master title style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07" charset="0"/>
        </a:defRPr>
      </a:lvl2pPr>
      <a:lvl3pPr algn="l" rtl="0" fontAlgn="base">
        <a:spcBef>
          <a:spcPct val="0"/>
        </a:spcBef>
        <a:spcAft>
          <a:spcPct val="0"/>
        </a:spcAft>
        <a:defRPr sz="4200">
          <a:solidFill>
            <a:srgbClr val="F9F9F9"/>
          </a:solidFill>
          <a:latin typeface="Constantia" pitchFamily="-107" charset="0"/>
        </a:defRPr>
      </a:lvl3pPr>
      <a:lvl4pPr algn="l" rtl="0" fontAlgn="base">
        <a:spcBef>
          <a:spcPct val="0"/>
        </a:spcBef>
        <a:spcAft>
          <a:spcPct val="0"/>
        </a:spcAft>
        <a:defRPr sz="4200">
          <a:solidFill>
            <a:srgbClr val="F9F9F9"/>
          </a:solidFill>
          <a:latin typeface="Constantia" pitchFamily="-107" charset="0"/>
        </a:defRPr>
      </a:lvl4pPr>
      <a:lvl5pPr algn="l" rtl="0" fontAlgn="base">
        <a:spcBef>
          <a:spcPct val="0"/>
        </a:spcBef>
        <a:spcAft>
          <a:spcPct val="0"/>
        </a:spcAft>
        <a:defRPr sz="4200">
          <a:solidFill>
            <a:srgbClr val="F9F9F9"/>
          </a:solidFill>
          <a:latin typeface="Constantia" pitchFamily="-107" charset="0"/>
        </a:defRPr>
      </a:lvl5pPr>
      <a:lvl6pPr marL="457200" algn="l" rtl="0" fontAlgn="base">
        <a:spcBef>
          <a:spcPct val="0"/>
        </a:spcBef>
        <a:spcAft>
          <a:spcPct val="0"/>
        </a:spcAft>
        <a:defRPr sz="4200">
          <a:solidFill>
            <a:srgbClr val="F9F9F9"/>
          </a:solidFill>
          <a:latin typeface="Constantia" pitchFamily="-107" charset="0"/>
        </a:defRPr>
      </a:lvl6pPr>
      <a:lvl7pPr marL="914400" algn="l" rtl="0" fontAlgn="base">
        <a:spcBef>
          <a:spcPct val="0"/>
        </a:spcBef>
        <a:spcAft>
          <a:spcPct val="0"/>
        </a:spcAft>
        <a:defRPr sz="4200">
          <a:solidFill>
            <a:srgbClr val="F9F9F9"/>
          </a:solidFill>
          <a:latin typeface="Constantia" pitchFamily="-107" charset="0"/>
        </a:defRPr>
      </a:lvl7pPr>
      <a:lvl8pPr marL="1371600" algn="l" rtl="0" fontAlgn="base">
        <a:spcBef>
          <a:spcPct val="0"/>
        </a:spcBef>
        <a:spcAft>
          <a:spcPct val="0"/>
        </a:spcAft>
        <a:defRPr sz="4200">
          <a:solidFill>
            <a:srgbClr val="F9F9F9"/>
          </a:solidFill>
          <a:latin typeface="Constantia" pitchFamily="-107" charset="0"/>
        </a:defRPr>
      </a:lvl8pPr>
      <a:lvl9pPr marL="1828800" algn="l" rtl="0" fontAlgn="base">
        <a:spcBef>
          <a:spcPct val="0"/>
        </a:spcBef>
        <a:spcAft>
          <a:spcPct val="0"/>
        </a:spcAft>
        <a:defRPr sz="4200">
          <a:solidFill>
            <a:srgbClr val="F9F9F9"/>
          </a:solidFill>
          <a:latin typeface="Constantia" pitchFamily="-107" charset="0"/>
        </a:defRPr>
      </a:lvl9pPr>
    </p:titleStyle>
    <p:bodyStyle>
      <a:lvl1pPr marL="273050" indent="-273050" algn="l" rtl="0" fontAlgn="base">
        <a:spcBef>
          <a:spcPts val="600"/>
        </a:spcBef>
        <a:spcAft>
          <a:spcPct val="0"/>
        </a:spcAft>
        <a:buClr>
          <a:schemeClr val="accent2"/>
        </a:buClr>
        <a:buSzPct val="85000"/>
        <a:buFont typeface="Wingdings 2" pitchFamily="-107"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07" charset="2"/>
        <a:buChar char=""/>
        <a:defRPr sz="2400" kern="1200">
          <a:solidFill>
            <a:schemeClr val="tx2"/>
          </a:solidFill>
          <a:latin typeface="+mn-lt"/>
          <a:ea typeface="ＭＳ Ｐゴシック" pitchFamily="-107" charset="-128"/>
          <a:cs typeface="+mn-cs"/>
        </a:defRPr>
      </a:lvl2pPr>
      <a:lvl3pPr marL="1004888" indent="-228600" algn="l" rtl="0" fontAlgn="base">
        <a:spcBef>
          <a:spcPts val="300"/>
        </a:spcBef>
        <a:spcAft>
          <a:spcPct val="0"/>
        </a:spcAft>
        <a:buClr>
          <a:srgbClr val="B37732"/>
        </a:buClr>
        <a:buSzPct val="85000"/>
        <a:buFont typeface="Wingdings 2" pitchFamily="-107" charset="2"/>
        <a:buChar char=""/>
        <a:defRPr sz="2100" kern="1200">
          <a:solidFill>
            <a:schemeClr val="tx1"/>
          </a:solidFill>
          <a:latin typeface="+mn-lt"/>
          <a:ea typeface="ＭＳ Ｐゴシック" pitchFamily="-107" charset="-128"/>
          <a:cs typeface="+mn-cs"/>
        </a:defRPr>
      </a:lvl3pPr>
      <a:lvl4pPr marL="1279525" indent="-228600" algn="l" rtl="0" fontAlgn="base">
        <a:spcBef>
          <a:spcPts val="300"/>
        </a:spcBef>
        <a:spcAft>
          <a:spcPct val="0"/>
        </a:spcAft>
        <a:buClr>
          <a:srgbClr val="D6903D"/>
        </a:buClr>
        <a:buSzPct val="85000"/>
        <a:buFont typeface="Wingdings 2" pitchFamily="-107" charset="2"/>
        <a:buChar char=""/>
        <a:defRPr sz="1900" kern="1200">
          <a:solidFill>
            <a:schemeClr val="tx1"/>
          </a:solidFill>
          <a:latin typeface="+mn-lt"/>
          <a:ea typeface="ＭＳ Ｐゴシック" pitchFamily="-107" charset="-128"/>
          <a:cs typeface="+mn-cs"/>
        </a:defRPr>
      </a:lvl4pPr>
      <a:lvl5pPr marL="1554163" indent="-228600" algn="l" rtl="0" fontAlgn="base">
        <a:spcBef>
          <a:spcPts val="338"/>
        </a:spcBef>
        <a:spcAft>
          <a:spcPct val="0"/>
        </a:spcAft>
        <a:buClr>
          <a:srgbClr val="D6903D"/>
        </a:buClr>
        <a:buSzPct val="85000"/>
        <a:buFont typeface="Wingdings 2" pitchFamily="-107" charset="2"/>
        <a:buChar char=""/>
        <a:defRPr sz="1600" kern="1200">
          <a:solidFill>
            <a:schemeClr val="tx1"/>
          </a:solidFill>
          <a:latin typeface="+mn-lt"/>
          <a:ea typeface="ＭＳ Ｐゴシック" pitchFamily="-107" charset="-128"/>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2.jpeg"/><Relationship Id="rId3"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pPr fontAlgn="auto">
              <a:spcAft>
                <a:spcPts val="0"/>
              </a:spcAft>
              <a:defRPr/>
            </a:pPr>
            <a:r>
              <a:t>THREE HEAVENS IN THE CELESTIAL KINGDOM</a:t>
            </a:r>
          </a:p>
        </p:txBody>
      </p:sp>
      <p:sp>
        <p:nvSpPr>
          <p:cNvPr id="18435" name="Rectangle 3"/>
          <p:cNvSpPr>
            <a:spLocks noGrp="1" noChangeArrowheads="1"/>
          </p:cNvSpPr>
          <p:nvPr>
            <p:ph type="subTitle" idx="1"/>
          </p:nvPr>
        </p:nvSpPr>
        <p:spPr>
          <a:xfrm>
            <a:off x="457200" y="3700463"/>
            <a:ext cx="8305800" cy="1143000"/>
          </a:xfrm>
        </p:spPr>
        <p:txBody>
          <a:bodyPr/>
          <a:lstStyle/>
          <a:p>
            <a:r>
              <a:rPr lang="en-US"/>
              <a:t>Section 131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Joseph Smith Jnr"/>
          <p:cNvPicPr>
            <a:picLocks noChangeAspect="1" noChangeArrowheads="1"/>
          </p:cNvPicPr>
          <p:nvPr/>
        </p:nvPicPr>
        <p:blipFill>
          <a:blip r:embed="rId2"/>
          <a:srcRect/>
          <a:stretch>
            <a:fillRect/>
          </a:stretch>
        </p:blipFill>
        <p:spPr bwMode="auto">
          <a:xfrm>
            <a:off x="533400" y="609600"/>
            <a:ext cx="1800225" cy="2454275"/>
          </a:xfrm>
          <a:prstGeom prst="rect">
            <a:avLst/>
          </a:prstGeom>
          <a:noFill/>
          <a:ln w="9525">
            <a:noFill/>
            <a:miter lim="800000"/>
            <a:headEnd/>
            <a:tailEnd/>
          </a:ln>
          <a:effectLst>
            <a:softEdge rad="38100"/>
          </a:effectLst>
        </p:spPr>
      </p:pic>
      <p:pic>
        <p:nvPicPr>
          <p:cNvPr id="23555" name="Picture 5" descr="auto0"/>
          <p:cNvPicPr>
            <a:picLocks noChangeAspect="1" noChangeArrowheads="1"/>
          </p:cNvPicPr>
          <p:nvPr/>
        </p:nvPicPr>
        <p:blipFill>
          <a:blip r:embed="rId3"/>
          <a:srcRect/>
          <a:stretch>
            <a:fillRect/>
          </a:stretch>
        </p:blipFill>
        <p:spPr bwMode="auto">
          <a:xfrm>
            <a:off x="533400" y="3429000"/>
            <a:ext cx="1773238" cy="2000250"/>
          </a:xfrm>
          <a:prstGeom prst="rect">
            <a:avLst/>
          </a:prstGeom>
          <a:noFill/>
          <a:ln w="9525">
            <a:noFill/>
            <a:miter lim="800000"/>
            <a:headEnd/>
            <a:tailEnd/>
          </a:ln>
          <a:effectLst>
            <a:softEdge rad="50800"/>
          </a:effectLst>
        </p:spPr>
      </p:pic>
      <p:sp>
        <p:nvSpPr>
          <p:cNvPr id="23556" name="Rectangle 3"/>
          <p:cNvSpPr>
            <a:spLocks noGrp="1" noChangeArrowheads="1"/>
          </p:cNvSpPr>
          <p:nvPr>
            <p:ph idx="1"/>
          </p:nvPr>
        </p:nvSpPr>
        <p:spPr>
          <a:xfrm>
            <a:off x="2514600" y="1143000"/>
            <a:ext cx="6172200" cy="4953000"/>
          </a:xfrm>
        </p:spPr>
        <p:txBody>
          <a:bodyPr/>
          <a:lstStyle/>
          <a:p>
            <a:r>
              <a:rPr lang="en-US" dirty="0"/>
              <a:t>That same evening, Joseph put his hand on William Clayton’s knee and said, “your life is hid up with Christ in God, and so are many others.  Nothing but the unpardonable sin can prevent you from inheriting eternal life for you are sealed up by the power of the Priesthood unto eternal life, having taken the step necessary for that purpose”</a:t>
            </a:r>
          </a:p>
          <a:p>
            <a:r>
              <a:rPr lang="en-US" dirty="0"/>
              <a:t>He went on to teach Clayton the doctrine in D&amp;C 132: 27, and 131:1-4</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457200" y="1524000"/>
            <a:ext cx="8229600" cy="4572000"/>
          </a:xfrm>
        </p:spPr>
        <p:txBody>
          <a:bodyPr/>
          <a:lstStyle/>
          <a:p>
            <a:pPr>
              <a:lnSpc>
                <a:spcPct val="90000"/>
              </a:lnSpc>
              <a:buNone/>
            </a:pPr>
            <a:r>
              <a:rPr lang="en-US" sz="2000" dirty="0"/>
              <a:t>William </a:t>
            </a:r>
            <a:r>
              <a:rPr lang="en-US" sz="2000" dirty="0" smtClean="0"/>
              <a:t>Clayton’s journal: "</a:t>
            </a:r>
            <a:r>
              <a:rPr lang="en-US" sz="2000" dirty="0"/>
              <a:t>On the morning of the 12th of July, 1843, Joseph and Hyrum Smith came into the office in the upper story of the ‘brick store</a:t>
            </a:r>
            <a:r>
              <a:rPr lang="en-US" sz="2000" dirty="0" smtClean="0"/>
              <a:t>, . . . talking </a:t>
            </a:r>
            <a:r>
              <a:rPr lang="en-US" sz="2000" dirty="0"/>
              <a:t>on the subject of plural marriage.</a:t>
            </a:r>
            <a:r>
              <a:rPr lang="en-US" sz="2000" dirty="0" smtClean="0"/>
              <a:t> </a:t>
            </a:r>
          </a:p>
          <a:p>
            <a:pPr>
              <a:lnSpc>
                <a:spcPct val="90000"/>
              </a:lnSpc>
              <a:buFontTx/>
              <a:buNone/>
            </a:pPr>
            <a:r>
              <a:rPr lang="en-US" sz="2000" dirty="0" smtClean="0"/>
              <a:t>Hyrum </a:t>
            </a:r>
            <a:r>
              <a:rPr lang="en-US" sz="2000" dirty="0"/>
              <a:t>said to Joseph, 'If you will write the revelation on celestial marriage, I will take and read it to Emma, and I believe I can convince her of its truth, and you will hereafter have peace.'</a:t>
            </a:r>
            <a:r>
              <a:rPr lang="en-US" sz="2000" dirty="0" smtClean="0"/>
              <a:t> </a:t>
            </a:r>
          </a:p>
          <a:p>
            <a:pPr>
              <a:lnSpc>
                <a:spcPct val="90000"/>
              </a:lnSpc>
              <a:buFontTx/>
              <a:buNone/>
            </a:pPr>
            <a:r>
              <a:rPr lang="en-US" sz="2000" dirty="0" smtClean="0"/>
              <a:t>Joseph </a:t>
            </a:r>
            <a:r>
              <a:rPr lang="en-US" sz="2000" dirty="0"/>
              <a:t>smiled and remarked, 'You do not know Emma as well as I do.'</a:t>
            </a:r>
            <a:r>
              <a:rPr lang="en-US" sz="2000" dirty="0" smtClean="0"/>
              <a:t> </a:t>
            </a:r>
          </a:p>
          <a:p>
            <a:pPr>
              <a:lnSpc>
                <a:spcPct val="90000"/>
              </a:lnSpc>
              <a:buFontTx/>
              <a:buNone/>
            </a:pPr>
            <a:r>
              <a:rPr lang="en-US" sz="2000" dirty="0" smtClean="0"/>
              <a:t>Hyrum </a:t>
            </a:r>
            <a:r>
              <a:rPr lang="en-US" sz="2000" dirty="0"/>
              <a:t>repeated his opinion and further remarked, 'The doctrine is so plain, I can convince any reasonable man or woman of its truth, purity or heavenly origin,' or words to their effect.</a:t>
            </a:r>
            <a:r>
              <a:rPr lang="en-US" sz="2000" dirty="0" smtClean="0"/>
              <a:t> </a:t>
            </a:r>
          </a:p>
          <a:p>
            <a:pPr>
              <a:lnSpc>
                <a:spcPct val="90000"/>
              </a:lnSpc>
              <a:buFontTx/>
              <a:buNone/>
            </a:pPr>
            <a:r>
              <a:rPr lang="en-US" sz="2000" dirty="0" smtClean="0"/>
              <a:t>Joseph </a:t>
            </a:r>
            <a:r>
              <a:rPr lang="en-US" sz="2000" dirty="0"/>
              <a:t>then said, 'Well, I will write the revelation and we will see.'</a:t>
            </a:r>
            <a:r>
              <a:rPr lang="en-US" sz="2000" dirty="0" smtClean="0"/>
              <a:t> </a:t>
            </a:r>
          </a:p>
          <a:p>
            <a:pPr>
              <a:lnSpc>
                <a:spcPct val="90000"/>
              </a:lnSpc>
              <a:buFontTx/>
              <a:buNone/>
            </a:pPr>
            <a:r>
              <a:rPr lang="en-US" sz="2000" dirty="0" smtClean="0"/>
              <a:t>He </a:t>
            </a:r>
            <a:r>
              <a:rPr lang="en-US" sz="2000" dirty="0"/>
              <a:t>then requested me</a:t>
            </a:r>
            <a:r>
              <a:rPr lang="en-US" sz="2000" dirty="0" smtClean="0"/>
              <a:t> (W.C.) to </a:t>
            </a:r>
            <a:r>
              <a:rPr lang="en-US" sz="2000" dirty="0"/>
              <a:t>get paper and prepare to write. Hyrum very urgently requested Joseph to write the revelation by means of the </a:t>
            </a:r>
            <a:r>
              <a:rPr lang="en-US" sz="2000" dirty="0" err="1"/>
              <a:t>Urim</a:t>
            </a:r>
            <a:r>
              <a:rPr lang="en-US" sz="2000" dirty="0"/>
              <a:t> and </a:t>
            </a:r>
            <a:r>
              <a:rPr lang="en-US" sz="2000" dirty="0" err="1"/>
              <a:t>Thummim</a:t>
            </a:r>
            <a:r>
              <a:rPr lang="en-US" sz="2000" dirty="0"/>
              <a:t>, but Joseph, in reply, said he did not need to, for he knew the revelation perfectly from beginning to </a:t>
            </a:r>
            <a:r>
              <a:rPr lang="en-US" sz="2000" dirty="0" smtClean="0"/>
              <a:t>end.”</a:t>
            </a:r>
          </a:p>
          <a:p>
            <a:pPr lvl="1">
              <a:lnSpc>
                <a:spcPct val="90000"/>
              </a:lnSpc>
              <a:buFontTx/>
              <a:buNone/>
            </a:pPr>
            <a:r>
              <a:rPr lang="en-US" sz="1600" dirty="0" smtClean="0"/>
              <a:t>Historical </a:t>
            </a:r>
            <a:r>
              <a:rPr lang="en-US" sz="1600" dirty="0"/>
              <a:t>Record, Vol. 6, pp. 225-</a:t>
            </a:r>
            <a:r>
              <a:rPr lang="en-US" sz="1600" dirty="0" smtClean="0"/>
              <a:t>226</a:t>
            </a:r>
            <a:endParaRPr lang="en-US" sz="1600" dirty="0"/>
          </a:p>
        </p:txBody>
      </p:sp>
      <p:sp>
        <p:nvSpPr>
          <p:cNvPr id="5122" name="Rectangle 2"/>
          <p:cNvSpPr>
            <a:spLocks noGrp="1" noChangeArrowheads="1"/>
          </p:cNvSpPr>
          <p:nvPr>
            <p:ph type="title"/>
          </p:nvPr>
        </p:nvSpPr>
        <p:spPr>
          <a:xfrm>
            <a:off x="457200" y="152400"/>
            <a:ext cx="8229600" cy="914400"/>
          </a:xfrm>
        </p:spPr>
        <p:txBody>
          <a:bodyPr>
            <a:normAutofit fontScale="90000"/>
          </a:bodyPr>
          <a:lstStyle/>
          <a:p>
            <a:pPr fontAlgn="auto">
              <a:spcAft>
                <a:spcPts val="0"/>
              </a:spcAft>
              <a:defRPr/>
            </a:pPr>
            <a:r>
              <a:rPr dirty="0"/>
              <a:t/>
            </a:r>
            <a:br>
              <a:rPr dirty="0"/>
            </a:br>
            <a:r>
              <a:rPr dirty="0"/>
              <a:t>12 July 1843    Nauvoo, Illinois</a:t>
            </a:r>
          </a:p>
        </p:txBody>
      </p:sp>
      <p:pic>
        <p:nvPicPr>
          <p:cNvPr id="24580" name="Picture 4" descr="D:\MyFiles\Digital Images\D&amp;C and CH\Sites\Nauvoo, Il Red Brick Store2.JPG"/>
          <p:cNvPicPr>
            <a:picLocks noChangeAspect="1" noChangeArrowheads="1"/>
          </p:cNvPicPr>
          <p:nvPr/>
        </p:nvPicPr>
        <p:blipFill>
          <a:blip r:embed="rId2"/>
          <a:srcRect/>
          <a:stretch>
            <a:fillRect/>
          </a:stretch>
        </p:blipFill>
        <p:spPr bwMode="auto">
          <a:xfrm>
            <a:off x="6934200" y="436563"/>
            <a:ext cx="1547459" cy="108743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fontAlgn="auto">
              <a:spcAft>
                <a:spcPts val="0"/>
              </a:spcAft>
              <a:defRPr/>
            </a:pPr>
            <a:r>
              <a:t>PLURAL MARRIAGE</a:t>
            </a:r>
          </a:p>
        </p:txBody>
      </p:sp>
      <p:sp>
        <p:nvSpPr>
          <p:cNvPr id="1027" name="Rectangle 3"/>
          <p:cNvSpPr>
            <a:spLocks noGrp="1" noChangeArrowheads="1"/>
          </p:cNvSpPr>
          <p:nvPr>
            <p:ph type="body" idx="1"/>
          </p:nvPr>
        </p:nvSpPr>
        <p:spPr>
          <a:xfrm>
            <a:off x="152400" y="1447800"/>
            <a:ext cx="8839200" cy="4724400"/>
          </a:xfrm>
        </p:spPr>
        <p:txBody>
          <a:bodyPr/>
          <a:lstStyle/>
          <a:p>
            <a:pPr>
              <a:lnSpc>
                <a:spcPct val="90000"/>
              </a:lnSpc>
            </a:pPr>
            <a:r>
              <a:rPr lang="en-US" dirty="0"/>
              <a:t>1. Significant Dates Pertaining to this Revelation:</a:t>
            </a:r>
          </a:p>
          <a:p>
            <a:pPr>
              <a:lnSpc>
                <a:spcPct val="90000"/>
              </a:lnSpc>
            </a:pPr>
            <a:endParaRPr lang="en-US" dirty="0"/>
          </a:p>
          <a:p>
            <a:pPr lvl="1">
              <a:lnSpc>
                <a:spcPct val="90000"/>
              </a:lnSpc>
            </a:pPr>
            <a:r>
              <a:rPr lang="en-US" dirty="0">
                <a:solidFill>
                  <a:schemeClr val="tx1"/>
                </a:solidFill>
              </a:rPr>
              <a:t>June 1831 </a:t>
            </a:r>
            <a:r>
              <a:rPr lang="en-US" dirty="0" smtClean="0">
                <a:solidFill>
                  <a:schemeClr val="tx1"/>
                </a:solidFill>
              </a:rPr>
              <a:t> The </a:t>
            </a:r>
            <a:r>
              <a:rPr lang="en-US" dirty="0">
                <a:solidFill>
                  <a:schemeClr val="tx1"/>
                </a:solidFill>
              </a:rPr>
              <a:t>Law of Plural Marriage was received as</a:t>
            </a:r>
            <a:r>
              <a:rPr lang="en-US" dirty="0" smtClean="0">
                <a:solidFill>
                  <a:schemeClr val="tx1"/>
                </a:solidFill>
              </a:rPr>
              <a:t> early </a:t>
            </a:r>
            <a:r>
              <a:rPr lang="en-US" dirty="0">
                <a:solidFill>
                  <a:schemeClr val="tx1"/>
                </a:solidFill>
              </a:rPr>
              <a:t>as this </a:t>
            </a:r>
            <a:r>
              <a:rPr lang="en-US" dirty="0" smtClean="0">
                <a:solidFill>
                  <a:schemeClr val="tx1"/>
                </a:solidFill>
              </a:rPr>
              <a:t>date</a:t>
            </a:r>
          </a:p>
          <a:p>
            <a:pPr lvl="1">
              <a:lnSpc>
                <a:spcPct val="90000"/>
              </a:lnSpc>
            </a:pPr>
            <a:endParaRPr lang="en-US" dirty="0">
              <a:solidFill>
                <a:schemeClr val="tx1"/>
              </a:solidFill>
            </a:endParaRPr>
          </a:p>
          <a:p>
            <a:pPr lvl="1">
              <a:lnSpc>
                <a:spcPct val="90000"/>
              </a:lnSpc>
            </a:pPr>
            <a:r>
              <a:rPr lang="en-US" dirty="0">
                <a:solidFill>
                  <a:schemeClr val="tx1"/>
                </a:solidFill>
              </a:rPr>
              <a:t>12 July 1843 </a:t>
            </a:r>
            <a:r>
              <a:rPr lang="en-US" dirty="0" smtClean="0">
                <a:solidFill>
                  <a:schemeClr val="tx1"/>
                </a:solidFill>
              </a:rPr>
              <a:t> The </a:t>
            </a:r>
            <a:r>
              <a:rPr lang="en-US" dirty="0">
                <a:solidFill>
                  <a:schemeClr val="tx1"/>
                </a:solidFill>
              </a:rPr>
              <a:t>Revelation was Recorded (D&amp;C 132)</a:t>
            </a:r>
          </a:p>
          <a:p>
            <a:pPr lvl="1">
              <a:lnSpc>
                <a:spcPct val="90000"/>
              </a:lnSpc>
            </a:pPr>
            <a:endParaRPr lang="en-US" dirty="0">
              <a:solidFill>
                <a:schemeClr val="tx1"/>
              </a:solidFill>
            </a:endParaRPr>
          </a:p>
          <a:p>
            <a:pPr lvl="1">
              <a:lnSpc>
                <a:spcPct val="90000"/>
              </a:lnSpc>
            </a:pPr>
            <a:r>
              <a:rPr lang="en-US" dirty="0">
                <a:solidFill>
                  <a:schemeClr val="tx1"/>
                </a:solidFill>
              </a:rPr>
              <a:t>6 October 1852 </a:t>
            </a:r>
            <a:r>
              <a:rPr lang="en-US" dirty="0" smtClean="0">
                <a:solidFill>
                  <a:schemeClr val="tx1"/>
                </a:solidFill>
              </a:rPr>
              <a:t> The </a:t>
            </a:r>
            <a:r>
              <a:rPr lang="en-US" dirty="0">
                <a:solidFill>
                  <a:schemeClr val="tx1"/>
                </a:solidFill>
              </a:rPr>
              <a:t>Revelation announced to the public</a:t>
            </a:r>
          </a:p>
          <a:p>
            <a:pPr lvl="1">
              <a:lnSpc>
                <a:spcPct val="90000"/>
              </a:lnSpc>
            </a:pPr>
            <a:endParaRPr lang="en-US" dirty="0">
              <a:solidFill>
                <a:schemeClr val="tx1"/>
              </a:solidFill>
            </a:endParaRPr>
          </a:p>
          <a:p>
            <a:pPr lvl="1">
              <a:lnSpc>
                <a:spcPct val="90000"/>
              </a:lnSpc>
            </a:pPr>
            <a:r>
              <a:rPr lang="en-US" dirty="0">
                <a:solidFill>
                  <a:schemeClr val="tx1"/>
                </a:solidFill>
              </a:rPr>
              <a:t>6 October 1890</a:t>
            </a:r>
            <a:r>
              <a:rPr lang="en-US" dirty="0" smtClean="0">
                <a:solidFill>
                  <a:schemeClr val="tx1"/>
                </a:solidFill>
              </a:rPr>
              <a:t> The </a:t>
            </a:r>
            <a:r>
              <a:rPr lang="en-US" dirty="0">
                <a:solidFill>
                  <a:schemeClr val="tx1"/>
                </a:solidFill>
              </a:rPr>
              <a:t>Law of Plural Marriage was</a:t>
            </a:r>
            <a:r>
              <a:rPr lang="en-US" dirty="0" smtClean="0">
                <a:solidFill>
                  <a:schemeClr val="tx1"/>
                </a:solidFill>
              </a:rPr>
              <a:t> revoked (Official </a:t>
            </a:r>
            <a:r>
              <a:rPr lang="en-US" dirty="0">
                <a:solidFill>
                  <a:schemeClr val="tx1"/>
                </a:solidFill>
              </a:rPr>
              <a:t>Declaration </a:t>
            </a:r>
            <a:r>
              <a:rPr lang="en-US" dirty="0" smtClean="0">
                <a:solidFill>
                  <a:schemeClr val="tx1"/>
                </a:solidFill>
              </a:rPr>
              <a:t>1)</a:t>
            </a:r>
            <a:endParaRPr lang="en-US" dirty="0">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7">
                                            <p:txEl>
                                              <p:pRg st="2" end="2"/>
                                            </p:txEl>
                                          </p:spTgt>
                                        </p:tgtEl>
                                        <p:attrNameLst>
                                          <p:attrName>style.visibility</p:attrName>
                                        </p:attrNameLst>
                                      </p:cBhvr>
                                      <p:to>
                                        <p:strVal val="visible"/>
                                      </p:to>
                                    </p:set>
                                    <p:anim calcmode="lin" valueType="num">
                                      <p:cBhvr additive="base">
                                        <p:cTn id="11"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7">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7">
                                            <p:txEl>
                                              <p:pRg st="4" end="4"/>
                                            </p:txEl>
                                          </p:spTgt>
                                        </p:tgtEl>
                                        <p:attrNameLst>
                                          <p:attrName>style.visibility</p:attrName>
                                        </p:attrNameLst>
                                      </p:cBhvr>
                                      <p:to>
                                        <p:strVal val="visible"/>
                                      </p:to>
                                    </p:set>
                                    <p:anim calcmode="lin" valueType="num">
                                      <p:cBhvr additive="base">
                                        <p:cTn id="15" dur="500" fill="hold"/>
                                        <p:tgtEl>
                                          <p:spTgt spid="1027">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7">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7">
                                            <p:txEl>
                                              <p:pRg st="6" end="6"/>
                                            </p:txEl>
                                          </p:spTgt>
                                        </p:tgtEl>
                                        <p:attrNameLst>
                                          <p:attrName>style.visibility</p:attrName>
                                        </p:attrNameLst>
                                      </p:cBhvr>
                                      <p:to>
                                        <p:strVal val="visible"/>
                                      </p:to>
                                    </p:set>
                                    <p:anim calcmode="lin" valueType="num">
                                      <p:cBhvr additive="base">
                                        <p:cTn id="19" dur="500" fill="hold"/>
                                        <p:tgtEl>
                                          <p:spTgt spid="1027">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7">
                                            <p:txEl>
                                              <p:pRg st="6" end="6"/>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7">
                                            <p:txEl>
                                              <p:pRg st="8" end="8"/>
                                            </p:txEl>
                                          </p:spTgt>
                                        </p:tgtEl>
                                        <p:attrNameLst>
                                          <p:attrName>style.visibility</p:attrName>
                                        </p:attrNameLst>
                                      </p:cBhvr>
                                      <p:to>
                                        <p:strVal val="visible"/>
                                      </p:to>
                                    </p:set>
                                    <p:anim calcmode="lin" valueType="num">
                                      <p:cBhvr additive="base">
                                        <p:cTn id="23" dur="500" fill="hold"/>
                                        <p:tgtEl>
                                          <p:spTgt spid="1027">
                                            <p:txEl>
                                              <p:pRg st="8" end="8"/>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fontAlgn="auto">
              <a:spcAft>
                <a:spcPts val="0"/>
              </a:spcAft>
              <a:defRPr/>
            </a:pPr>
            <a:r>
              <a:rPr sz="4800"/>
              <a:t>PLURAL MARRIAGE</a:t>
            </a:r>
          </a:p>
        </p:txBody>
      </p:sp>
      <p:sp>
        <p:nvSpPr>
          <p:cNvPr id="7171" name="Rectangle 3"/>
          <p:cNvSpPr>
            <a:spLocks noGrp="1" noChangeArrowheads="1"/>
          </p:cNvSpPr>
          <p:nvPr>
            <p:ph type="body" idx="1"/>
          </p:nvPr>
        </p:nvSpPr>
        <p:spPr>
          <a:xfrm>
            <a:off x="685800" y="1447800"/>
            <a:ext cx="8229600" cy="4800600"/>
          </a:xfrm>
        </p:spPr>
        <p:txBody>
          <a:bodyPr>
            <a:normAutofit fontScale="92500" lnSpcReduction="10000"/>
          </a:bodyPr>
          <a:lstStyle/>
          <a:p>
            <a:pPr>
              <a:spcBef>
                <a:spcPts val="0"/>
              </a:spcBef>
              <a:buFontTx/>
              <a:buNone/>
            </a:pPr>
            <a:r>
              <a:rPr lang="en-US" sz="1800" dirty="0"/>
              <a:t>2. </a:t>
            </a:r>
            <a:r>
              <a:rPr lang="en-US" sz="2300" dirty="0"/>
              <a:t>The Principle and Practice of Plural Marriage</a:t>
            </a:r>
          </a:p>
          <a:p>
            <a:pPr>
              <a:spcBef>
                <a:spcPts val="0"/>
              </a:spcBef>
            </a:pPr>
            <a:r>
              <a:rPr lang="en-US" sz="2300" dirty="0"/>
              <a:t>Plural marriage has been sanctioned by the Lord. At various times in certain dispensations, the Lord has commanded that this principle should be put into practice. (See D&amp;C 132:34-39; Bible, Genesis 25:1-6;Genesis chaps. 29 &amp; 30; II Samuel 12:7-8) On other occasions, He has forbidden this practice. (See B of </a:t>
            </a:r>
            <a:r>
              <a:rPr lang="en-US" sz="2300" dirty="0" smtClean="0"/>
              <a:t>M, </a:t>
            </a:r>
            <a:r>
              <a:rPr lang="en-US" sz="2300" dirty="0"/>
              <a:t>Jacob 2:27-30)</a:t>
            </a:r>
          </a:p>
          <a:p>
            <a:pPr>
              <a:spcBef>
                <a:spcPts val="0"/>
              </a:spcBef>
            </a:pPr>
            <a:endParaRPr lang="en-US" sz="2300" dirty="0"/>
          </a:p>
          <a:p>
            <a:pPr>
              <a:spcBef>
                <a:spcPts val="0"/>
              </a:spcBef>
            </a:pPr>
            <a:r>
              <a:rPr lang="en-US" sz="2300" dirty="0"/>
              <a:t>In this dispensation of the </a:t>
            </a:r>
            <a:r>
              <a:rPr lang="en-US" sz="2300" dirty="0" err="1"/>
              <a:t>fulness</a:t>
            </a:r>
            <a:r>
              <a:rPr lang="en-US" sz="2300" dirty="0"/>
              <a:t> of times, the Lord has revealed that He would " . . . gather together in one all things in Christ, both which are in heaven, and which are on earth; . . ." (Bible, Ephesians 1:10; see also Bible, Acts 3:20-21) The </a:t>
            </a:r>
            <a:r>
              <a:rPr lang="en-US" sz="2300" dirty="0">
                <a:solidFill>
                  <a:srgbClr val="F3A447"/>
                </a:solidFill>
              </a:rPr>
              <a:t>practice of plural marriage is part of the restoration of all things </a:t>
            </a:r>
            <a:r>
              <a:rPr lang="en-US" sz="2300" dirty="0"/>
              <a:t>spoken of by the Lord.</a:t>
            </a:r>
          </a:p>
          <a:p>
            <a:pPr>
              <a:spcBef>
                <a:spcPts val="0"/>
              </a:spcBef>
            </a:pPr>
            <a:endParaRPr lang="en-US" sz="2300" dirty="0"/>
          </a:p>
          <a:p>
            <a:pPr>
              <a:spcBef>
                <a:spcPts val="0"/>
              </a:spcBef>
            </a:pPr>
            <a:r>
              <a:rPr lang="en-US" sz="2300" dirty="0"/>
              <a:t>Those who righteously obeyed this law did so by divine decree. (See D&amp;C 132:3-14, 58-66)</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up)">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up)">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Effect transition="in" filter="wipe(up)">
                                      <p:cBhvr>
                                        <p:cTn id="17" dur="500"/>
                                        <p:tgtEl>
                                          <p:spTgt spid="71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171">
                                            <p:txEl>
                                              <p:pRg st="5" end="5"/>
                                            </p:txEl>
                                          </p:spTgt>
                                        </p:tgtEl>
                                        <p:attrNameLst>
                                          <p:attrName>style.visibility</p:attrName>
                                        </p:attrNameLst>
                                      </p:cBhvr>
                                      <p:to>
                                        <p:strVal val="visible"/>
                                      </p:to>
                                    </p:set>
                                    <p:animEffect transition="in" filter="wipe(up)">
                                      <p:cBhvr>
                                        <p:cTn id="22" dur="500"/>
                                        <p:tgtEl>
                                          <p:spTgt spid="7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fontAlgn="auto">
              <a:spcAft>
                <a:spcPts val="0"/>
              </a:spcAft>
              <a:defRPr/>
            </a:pPr>
            <a:r>
              <a:t>PLURAL MARRIAGE</a:t>
            </a:r>
          </a:p>
        </p:txBody>
      </p:sp>
      <p:sp>
        <p:nvSpPr>
          <p:cNvPr id="8195" name="Rectangle 3"/>
          <p:cNvSpPr>
            <a:spLocks noGrp="1" noChangeArrowheads="1"/>
          </p:cNvSpPr>
          <p:nvPr>
            <p:ph type="body" idx="1"/>
          </p:nvPr>
        </p:nvSpPr>
        <p:spPr>
          <a:xfrm>
            <a:off x="685800" y="1676400"/>
            <a:ext cx="8229600" cy="4419600"/>
          </a:xfrm>
        </p:spPr>
        <p:txBody>
          <a:bodyPr>
            <a:normAutofit fontScale="92500" lnSpcReduction="10000"/>
          </a:bodyPr>
          <a:lstStyle/>
          <a:p>
            <a:pPr>
              <a:spcBef>
                <a:spcPts val="0"/>
              </a:spcBef>
              <a:buFontTx/>
              <a:buNone/>
            </a:pPr>
            <a:r>
              <a:rPr lang="en-US" dirty="0"/>
              <a:t>3. Revocation of Plural Marriage</a:t>
            </a:r>
          </a:p>
          <a:p>
            <a:pPr>
              <a:spcBef>
                <a:spcPts val="0"/>
              </a:spcBef>
            </a:pPr>
            <a:r>
              <a:rPr lang="en-US" sz="1900" dirty="0"/>
              <a:t>One of the fundamental truths that is evident in the functioning and operation of the kingdom of God is that the Lord commands and revokes as He sees fit. (See D&amp;C 56:4; 58:30-33; 124:49) Any commandment or revocation of a commandment given by the Lord for His people will be revealed through the mouth of His living prophet. (See D&amp;C 21:1-6; 28:2; 43:1-7; 90:1-4; 107:91; 124:45-46, 125-126) </a:t>
            </a:r>
          </a:p>
          <a:p>
            <a:pPr>
              <a:spcBef>
                <a:spcPts val="0"/>
              </a:spcBef>
            </a:pPr>
            <a:endParaRPr lang="en-US" sz="1900" dirty="0"/>
          </a:p>
          <a:p>
            <a:pPr>
              <a:spcBef>
                <a:spcPts val="0"/>
              </a:spcBef>
            </a:pPr>
            <a:r>
              <a:rPr lang="en-US" sz="1900" dirty="0"/>
              <a:t>The Lord revealed to the Prophet Wilford Woodruff that the practice of plural marriage should cease in that no additional plural marriages would be sanctioned by the Lord. An official statement was issued by the church in 1890 entitled the Manifesto that announced the revocation of the practice of solemnizing plural marriages. Based upon the divine principle of common consent (see D&amp;C 26:2), this manifesto was presented to and sustained by the membership of the church. (See D&amp;C, Official</a:t>
            </a:r>
            <a:r>
              <a:rPr lang="en-US" sz="1700" dirty="0"/>
              <a:t> </a:t>
            </a:r>
            <a:r>
              <a:rPr lang="en-US" sz="1900" dirty="0"/>
              <a:t>Declaration-1; see also Excerpts From Three Addresses by President Wilford Woodruff Regarding the Manifesto which follow Official Declaration-1)</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anim calcmode="lin" valueType="num">
                                      <p:cBhvr additive="base">
                                        <p:cTn id="19"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3"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304800" y="685800"/>
            <a:ext cx="8229600" cy="1219200"/>
          </a:xfrm>
        </p:spPr>
        <p:txBody>
          <a:bodyPr>
            <a:normAutofit fontScale="90000"/>
          </a:bodyPr>
          <a:lstStyle/>
          <a:p>
            <a:pPr algn="r" fontAlgn="auto">
              <a:spcAft>
                <a:spcPts val="0"/>
              </a:spcAft>
              <a:defRPr/>
            </a:pPr>
            <a:r>
              <a:rPr sz="4000" smtClean="0"/>
              <a:t>A New </a:t>
            </a:r>
            <a:r>
              <a:rPr sz="4000"/>
              <a:t>and Everlasting Covenant</a:t>
            </a:r>
            <a:br>
              <a:rPr sz="4000"/>
            </a:br>
            <a:r>
              <a:rPr sz="4000"/>
              <a:t>D&amp;C </a:t>
            </a:r>
            <a:r>
              <a:rPr sz="4000" smtClean="0"/>
              <a:t>132:4</a:t>
            </a:r>
            <a:endParaRPr sz="4000"/>
          </a:p>
        </p:txBody>
      </p:sp>
      <p:sp>
        <p:nvSpPr>
          <p:cNvPr id="7171" name="Rectangle 3"/>
          <p:cNvSpPr>
            <a:spLocks noGrp="1" noChangeArrowheads="1"/>
          </p:cNvSpPr>
          <p:nvPr>
            <p:ph type="body" idx="1"/>
          </p:nvPr>
        </p:nvSpPr>
        <p:spPr>
          <a:xfrm>
            <a:off x="457200" y="2513013"/>
            <a:ext cx="8229600" cy="3613150"/>
          </a:xfrm>
        </p:spPr>
        <p:txBody>
          <a:bodyPr>
            <a:normAutofit/>
          </a:bodyPr>
          <a:lstStyle/>
          <a:p>
            <a:pPr marL="0" indent="0">
              <a:lnSpc>
                <a:spcPct val="90000"/>
              </a:lnSpc>
              <a:spcBef>
                <a:spcPct val="0"/>
              </a:spcBef>
              <a:buFont typeface="Wingdings" pitchFamily="-107" charset="2"/>
              <a:buNone/>
            </a:pPr>
            <a:r>
              <a:rPr lang="en-US"/>
              <a:t>“The new and everlasting covenant is the </a:t>
            </a:r>
            <a:r>
              <a:rPr lang="en-US" i="1"/>
              <a:t>fullness of the gospel</a:t>
            </a:r>
            <a:r>
              <a:rPr lang="en-US"/>
              <a:t>.  It is composed of all covenants… that are sealed upon members of the Church by the Holy Spirit of Promise.</a:t>
            </a:r>
          </a:p>
          <a:p>
            <a:pPr marL="0" indent="0">
              <a:lnSpc>
                <a:spcPct val="90000"/>
              </a:lnSpc>
              <a:spcBef>
                <a:spcPct val="0"/>
              </a:spcBef>
              <a:buFont typeface="Wingdings" pitchFamily="-107" charset="2"/>
              <a:buNone/>
            </a:pPr>
            <a:endParaRPr lang="en-US"/>
          </a:p>
          <a:p>
            <a:pPr marL="0" indent="0">
              <a:lnSpc>
                <a:spcPct val="90000"/>
              </a:lnSpc>
              <a:spcBef>
                <a:spcPct val="0"/>
              </a:spcBef>
              <a:buFont typeface="Wingdings" pitchFamily="-107" charset="2"/>
              <a:buNone/>
            </a:pPr>
            <a:r>
              <a:rPr lang="en-US"/>
              <a:t>“Marriage for eternity is </a:t>
            </a:r>
            <a:r>
              <a:rPr lang="en-US">
                <a:solidFill>
                  <a:schemeClr val="accent2"/>
                </a:solidFill>
              </a:rPr>
              <a:t>a</a:t>
            </a:r>
            <a:r>
              <a:rPr lang="en-US"/>
              <a:t> new and everlasting covenant. Baptism is also a new and everlasting covenant, and likewise ordination to the priesthood, and every other covenant… which embraces all things.”</a:t>
            </a:r>
          </a:p>
        </p:txBody>
      </p:sp>
      <p:sp>
        <p:nvSpPr>
          <p:cNvPr id="30724" name="Text Box 5"/>
          <p:cNvSpPr txBox="1">
            <a:spLocks noChangeArrowheads="1"/>
          </p:cNvSpPr>
          <p:nvPr/>
        </p:nvSpPr>
        <p:spPr bwMode="auto">
          <a:xfrm>
            <a:off x="1524000" y="1600200"/>
            <a:ext cx="2120900" cy="639763"/>
          </a:xfrm>
          <a:prstGeom prst="rect">
            <a:avLst/>
          </a:prstGeom>
          <a:noFill/>
          <a:ln w="9525">
            <a:noFill/>
            <a:miter lim="800000"/>
            <a:headEnd/>
            <a:tailEnd/>
          </a:ln>
        </p:spPr>
        <p:txBody>
          <a:bodyPr wrap="none">
            <a:prstTxWarp prst="textNoShape">
              <a:avLst/>
            </a:prstTxWarp>
            <a:spAutoFit/>
          </a:bodyPr>
          <a:lstStyle/>
          <a:p>
            <a:r>
              <a:rPr lang="en-US" sz="1200">
                <a:latin typeface="Arial" pitchFamily="-107" charset="0"/>
              </a:rPr>
              <a:t>Joseph Fielding Smith</a:t>
            </a:r>
          </a:p>
          <a:p>
            <a:r>
              <a:rPr lang="en-US" sz="1200" i="1">
                <a:latin typeface="Arial" pitchFamily="-107" charset="0"/>
              </a:rPr>
              <a:t>Answers to Gospel </a:t>
            </a:r>
          </a:p>
          <a:p>
            <a:r>
              <a:rPr lang="en-US" sz="1200" i="1">
                <a:latin typeface="Arial" pitchFamily="-107" charset="0"/>
              </a:rPr>
              <a:t>Questions 1:65; DCSM p. 46</a:t>
            </a:r>
          </a:p>
        </p:txBody>
      </p:sp>
      <p:pic>
        <p:nvPicPr>
          <p:cNvPr id="30725" name="Picture 6" descr="Joseph Fielding Smith"/>
          <p:cNvPicPr>
            <a:picLocks noChangeAspect="1" noChangeArrowheads="1"/>
          </p:cNvPicPr>
          <p:nvPr/>
        </p:nvPicPr>
        <p:blipFill>
          <a:blip r:embed="rId3"/>
          <a:srcRect/>
          <a:stretch>
            <a:fillRect/>
          </a:stretch>
        </p:blipFill>
        <p:spPr bwMode="auto">
          <a:xfrm>
            <a:off x="533400" y="838200"/>
            <a:ext cx="874713" cy="1219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a:xfrm>
            <a:off x="609600" y="304800"/>
            <a:ext cx="7696200" cy="838200"/>
          </a:xfrm>
        </p:spPr>
        <p:txBody>
          <a:bodyPr/>
          <a:lstStyle/>
          <a:p>
            <a:pPr fontAlgn="auto">
              <a:spcAft>
                <a:spcPts val="0"/>
              </a:spcAft>
              <a:defRPr/>
            </a:pPr>
            <a:r>
              <a:rPr sz="4000" smtClean="0"/>
              <a:t>New </a:t>
            </a:r>
            <a:r>
              <a:rPr sz="4000"/>
              <a:t>and Everlasting </a:t>
            </a:r>
            <a:r>
              <a:rPr sz="4000" smtClean="0"/>
              <a:t>Covenant</a:t>
            </a:r>
            <a:endParaRPr sz="4000"/>
          </a:p>
        </p:txBody>
      </p:sp>
      <p:sp>
        <p:nvSpPr>
          <p:cNvPr id="81923" name="Rectangle 3"/>
          <p:cNvSpPr>
            <a:spLocks noGrp="1" noChangeArrowheads="1"/>
          </p:cNvSpPr>
          <p:nvPr>
            <p:ph type="body" idx="1"/>
          </p:nvPr>
        </p:nvSpPr>
        <p:spPr>
          <a:xfrm>
            <a:off x="685800" y="1371600"/>
            <a:ext cx="7772400" cy="5257800"/>
          </a:xfrm>
        </p:spPr>
        <p:txBody>
          <a:bodyPr>
            <a:normAutofit/>
          </a:bodyPr>
          <a:lstStyle/>
          <a:p>
            <a:pPr>
              <a:lnSpc>
                <a:spcPct val="70000"/>
              </a:lnSpc>
              <a:buFont typeface="Wingdings 2" pitchFamily="-107" charset="2"/>
              <a:buNone/>
            </a:pPr>
            <a:r>
              <a:rPr lang="en-US" sz="2400" dirty="0"/>
              <a:t>Includes</a:t>
            </a:r>
            <a:r>
              <a:rPr lang="en-US" sz="2400" dirty="0" smtClean="0"/>
              <a:t>:</a:t>
            </a:r>
          </a:p>
          <a:p>
            <a:pPr>
              <a:lnSpc>
                <a:spcPct val="70000"/>
              </a:lnSpc>
            </a:pPr>
            <a:r>
              <a:rPr lang="en-US" sz="2400" dirty="0"/>
              <a:t>The Fullness of the Everlasting Gospel</a:t>
            </a:r>
          </a:p>
          <a:p>
            <a:pPr>
              <a:lnSpc>
                <a:spcPct val="70000"/>
              </a:lnSpc>
            </a:pPr>
            <a:r>
              <a:rPr lang="en-US" sz="2400" dirty="0"/>
              <a:t>Plan of Salvation—The Plan of Happiness</a:t>
            </a:r>
          </a:p>
          <a:p>
            <a:pPr>
              <a:lnSpc>
                <a:spcPct val="70000"/>
              </a:lnSpc>
            </a:pPr>
            <a:r>
              <a:rPr lang="en-US" sz="2400" dirty="0"/>
              <a:t>All Covenants of the Gospel</a:t>
            </a:r>
            <a:endParaRPr lang="en-US" sz="2400" dirty="0" smtClean="0"/>
          </a:p>
          <a:p>
            <a:pPr lvl="1">
              <a:lnSpc>
                <a:spcPct val="70000"/>
              </a:lnSpc>
            </a:pPr>
            <a:r>
              <a:rPr lang="en-US" sz="2200" dirty="0" smtClean="0"/>
              <a:t>Temple </a:t>
            </a:r>
            <a:r>
              <a:rPr lang="en-US" sz="2200" dirty="0"/>
              <a:t>Covenants</a:t>
            </a:r>
          </a:p>
          <a:p>
            <a:pPr lvl="1">
              <a:lnSpc>
                <a:spcPct val="70000"/>
              </a:lnSpc>
            </a:pPr>
            <a:r>
              <a:rPr lang="en-US" sz="2200" dirty="0"/>
              <a:t>The New and Everlasting Covenant of </a:t>
            </a:r>
            <a:r>
              <a:rPr lang="en-US" sz="2200" dirty="0" smtClean="0"/>
              <a:t>Marriage</a:t>
            </a:r>
          </a:p>
          <a:p>
            <a:pPr lvl="1">
              <a:lnSpc>
                <a:spcPct val="70000"/>
              </a:lnSpc>
            </a:pPr>
            <a:r>
              <a:rPr lang="en-US" dirty="0" smtClean="0"/>
              <a:t>Abrahamic Covenant </a:t>
            </a:r>
            <a:r>
              <a:rPr lang="en-US" sz="1800" dirty="0" smtClean="0">
                <a:solidFill>
                  <a:srgbClr val="FFFFFF"/>
                </a:solidFill>
              </a:rPr>
              <a:t>(</a:t>
            </a:r>
            <a:r>
              <a:rPr lang="en-US" sz="1800" i="1" dirty="0" smtClean="0">
                <a:solidFill>
                  <a:srgbClr val="FFFFFF"/>
                </a:solidFill>
              </a:rPr>
              <a:t>True to the Faith</a:t>
            </a:r>
            <a:r>
              <a:rPr lang="en-US" sz="1800" dirty="0" smtClean="0">
                <a:solidFill>
                  <a:srgbClr val="FFFFFF"/>
                </a:solidFill>
              </a:rPr>
              <a:t>, 2004, 5-6)</a:t>
            </a:r>
          </a:p>
          <a:p>
            <a:pPr lvl="1">
              <a:lnSpc>
                <a:spcPct val="70000"/>
              </a:lnSpc>
            </a:pPr>
            <a:r>
              <a:rPr lang="en-US" sz="2200" dirty="0" err="1" smtClean="0"/>
              <a:t>Adamic</a:t>
            </a:r>
            <a:r>
              <a:rPr lang="en-US" sz="2200" dirty="0" smtClean="0"/>
              <a:t> Covenant</a:t>
            </a:r>
          </a:p>
          <a:p>
            <a:pPr lvl="1">
              <a:lnSpc>
                <a:spcPct val="70000"/>
              </a:lnSpc>
            </a:pPr>
            <a:r>
              <a:rPr lang="en-US" sz="2200" dirty="0" smtClean="0"/>
              <a:t>Patriarchal Covenant</a:t>
            </a:r>
            <a:endParaRPr lang="en-US" sz="2000" dirty="0" smtClean="0"/>
          </a:p>
          <a:p>
            <a:pPr>
              <a:lnSpc>
                <a:spcPct val="70000"/>
              </a:lnSpc>
            </a:pPr>
            <a:r>
              <a:rPr lang="en-US" sz="2400" dirty="0"/>
              <a:t>Order of the </a:t>
            </a:r>
            <a:r>
              <a:rPr lang="en-US" sz="2400" dirty="0" smtClean="0"/>
              <a:t>Son </a:t>
            </a:r>
            <a:r>
              <a:rPr lang="en-US" sz="1800" dirty="0" smtClean="0"/>
              <a:t>(Alma 13:9)</a:t>
            </a:r>
          </a:p>
          <a:p>
            <a:pPr>
              <a:lnSpc>
                <a:spcPct val="70000"/>
              </a:lnSpc>
            </a:pPr>
            <a:r>
              <a:rPr lang="en-US" sz="2400" dirty="0"/>
              <a:t>Fullness of Melchizedek </a:t>
            </a:r>
            <a:r>
              <a:rPr lang="en-US" sz="2400" dirty="0" smtClean="0"/>
              <a:t>Priesthood (</a:t>
            </a:r>
            <a:r>
              <a:rPr lang="en-US" sz="1800" dirty="0" smtClean="0"/>
              <a:t>D</a:t>
            </a:r>
            <a:r>
              <a:rPr lang="en-US" sz="1800" dirty="0"/>
              <a:t>&amp;C 124:</a:t>
            </a:r>
            <a:r>
              <a:rPr lang="en-US" sz="1800" dirty="0" smtClean="0"/>
              <a:t>28)</a:t>
            </a:r>
          </a:p>
          <a:p>
            <a:pPr>
              <a:lnSpc>
                <a:spcPct val="70000"/>
              </a:lnSpc>
            </a:pPr>
            <a:r>
              <a:rPr lang="en-US" sz="2800" dirty="0">
                <a:solidFill>
                  <a:srgbClr val="FFFFFF"/>
                </a:solidFill>
              </a:rPr>
              <a:t>Patriarchal </a:t>
            </a:r>
            <a:r>
              <a:rPr lang="en-US" sz="2800" dirty="0" smtClean="0">
                <a:solidFill>
                  <a:srgbClr val="FFFFFF"/>
                </a:solidFill>
              </a:rPr>
              <a:t>Order </a:t>
            </a:r>
            <a:r>
              <a:rPr lang="en-US" sz="1800" dirty="0" smtClean="0">
                <a:solidFill>
                  <a:srgbClr val="FEFAC9"/>
                </a:solidFill>
              </a:rPr>
              <a:t>(</a:t>
            </a:r>
            <a:r>
              <a:rPr lang="en-US" sz="1800" dirty="0" smtClean="0"/>
              <a:t>Joseph F. Smith, </a:t>
            </a:r>
            <a:r>
              <a:rPr lang="en-US" sz="1800" i="1" dirty="0" smtClean="0"/>
              <a:t>Gospel Doctrine, 287)</a:t>
            </a:r>
            <a:endParaRPr lang="en-US" sz="1800" dirty="0" smtClean="0">
              <a:solidFill>
                <a:srgbClr val="FEFAC9"/>
              </a:solidFill>
            </a:endParaRPr>
          </a:p>
          <a:p>
            <a:pPr lvl="1">
              <a:lnSpc>
                <a:spcPct val="70000"/>
              </a:lnSpc>
            </a:pPr>
            <a:r>
              <a:rPr lang="en-US" sz="2200" dirty="0">
                <a:solidFill>
                  <a:srgbClr val="FFFFFF"/>
                </a:solidFill>
              </a:rPr>
              <a:t>Order of Family </a:t>
            </a:r>
            <a:r>
              <a:rPr lang="en-US" sz="2200" dirty="0" smtClean="0">
                <a:solidFill>
                  <a:srgbClr val="FFFFFF"/>
                </a:solidFill>
              </a:rPr>
              <a:t>Government </a:t>
            </a:r>
            <a:r>
              <a:rPr lang="en-US" sz="1800" dirty="0" smtClean="0">
                <a:solidFill>
                  <a:schemeClr val="tx1"/>
                </a:solidFill>
              </a:rPr>
              <a:t>(</a:t>
            </a:r>
            <a:r>
              <a:rPr lang="en-US" sz="1800" dirty="0" err="1" smtClean="0">
                <a:solidFill>
                  <a:schemeClr val="tx1"/>
                </a:solidFill>
              </a:rPr>
              <a:t>Erza</a:t>
            </a:r>
            <a:r>
              <a:rPr lang="en-US" sz="1800" dirty="0" smtClean="0">
                <a:solidFill>
                  <a:schemeClr val="tx1"/>
                </a:solidFill>
              </a:rPr>
              <a:t> Taft </a:t>
            </a:r>
            <a:r>
              <a:rPr lang="en-US" sz="1800" dirty="0" err="1" smtClean="0">
                <a:solidFill>
                  <a:schemeClr val="tx1"/>
                </a:solidFill>
              </a:rPr>
              <a:t>Bensen</a:t>
            </a:r>
            <a:r>
              <a:rPr lang="en-US" sz="1800" dirty="0" smtClean="0">
                <a:solidFill>
                  <a:schemeClr val="tx1"/>
                </a:solidFill>
              </a:rPr>
              <a:t>, Ensign, Aug 1985)</a:t>
            </a:r>
          </a:p>
          <a:p>
            <a:pPr>
              <a:lnSpc>
                <a:spcPct val="70000"/>
              </a:lnSpc>
            </a:pPr>
            <a:r>
              <a:rPr lang="en-US" sz="2400" dirty="0"/>
              <a:t>Order of </a:t>
            </a:r>
            <a:r>
              <a:rPr lang="en-US" sz="2400" dirty="0" smtClean="0"/>
              <a:t>Enoch </a:t>
            </a:r>
            <a:r>
              <a:rPr lang="en-US" sz="1800" dirty="0" smtClean="0"/>
              <a:t>(D&amp;C 76:57)</a:t>
            </a:r>
            <a:endParaRPr lang="en-US" sz="1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23">
                                            <p:txEl>
                                              <p:pRg st="2" end="2"/>
                                            </p:txEl>
                                          </p:spTgt>
                                        </p:tgtEl>
                                        <p:attrNameLst>
                                          <p:attrName>style.visibility</p:attrName>
                                        </p:attrNameLst>
                                      </p:cBhvr>
                                      <p:to>
                                        <p:strVal val="visible"/>
                                      </p:to>
                                    </p:set>
                                    <p:anim calcmode="lin" valueType="num">
                                      <p:cBhvr additive="base">
                                        <p:cTn id="19" dur="500" fill="hold"/>
                                        <p:tgtEl>
                                          <p:spTgt spid="819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923">
                                            <p:txEl>
                                              <p:pRg st="3" end="3"/>
                                            </p:txEl>
                                          </p:spTgt>
                                        </p:tgtEl>
                                        <p:attrNameLst>
                                          <p:attrName>style.visibility</p:attrName>
                                        </p:attrNameLst>
                                      </p:cBhvr>
                                      <p:to>
                                        <p:strVal val="visible"/>
                                      </p:to>
                                    </p:set>
                                    <p:anim calcmode="lin" valueType="num">
                                      <p:cBhvr additive="base">
                                        <p:cTn id="25" dur="500" fill="hold"/>
                                        <p:tgtEl>
                                          <p:spTgt spid="819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2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1923">
                                            <p:txEl>
                                              <p:pRg st="4" end="4"/>
                                            </p:txEl>
                                          </p:spTgt>
                                        </p:tgtEl>
                                        <p:attrNameLst>
                                          <p:attrName>style.visibility</p:attrName>
                                        </p:attrNameLst>
                                      </p:cBhvr>
                                      <p:to>
                                        <p:strVal val="visible"/>
                                      </p:to>
                                    </p:set>
                                    <p:anim calcmode="lin" valueType="num">
                                      <p:cBhvr additive="base">
                                        <p:cTn id="29" dur="500" fill="hold"/>
                                        <p:tgtEl>
                                          <p:spTgt spid="8192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92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1923">
                                            <p:txEl>
                                              <p:pRg st="5" end="5"/>
                                            </p:txEl>
                                          </p:spTgt>
                                        </p:tgtEl>
                                        <p:attrNameLst>
                                          <p:attrName>style.visibility</p:attrName>
                                        </p:attrNameLst>
                                      </p:cBhvr>
                                      <p:to>
                                        <p:strVal val="visible"/>
                                      </p:to>
                                    </p:set>
                                    <p:anim calcmode="lin" valueType="num">
                                      <p:cBhvr additive="base">
                                        <p:cTn id="33" dur="500" fill="hold"/>
                                        <p:tgtEl>
                                          <p:spTgt spid="8192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192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1923">
                                            <p:txEl>
                                              <p:pRg st="6" end="6"/>
                                            </p:txEl>
                                          </p:spTgt>
                                        </p:tgtEl>
                                        <p:attrNameLst>
                                          <p:attrName>style.visibility</p:attrName>
                                        </p:attrNameLst>
                                      </p:cBhvr>
                                      <p:to>
                                        <p:strVal val="visible"/>
                                      </p:to>
                                    </p:set>
                                    <p:anim calcmode="lin" valueType="num">
                                      <p:cBhvr additive="base">
                                        <p:cTn id="37" dur="500" fill="hold"/>
                                        <p:tgtEl>
                                          <p:spTgt spid="8192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92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1923">
                                            <p:txEl>
                                              <p:pRg st="7" end="7"/>
                                            </p:txEl>
                                          </p:spTgt>
                                        </p:tgtEl>
                                        <p:attrNameLst>
                                          <p:attrName>style.visibility</p:attrName>
                                        </p:attrNameLst>
                                      </p:cBhvr>
                                      <p:to>
                                        <p:strVal val="visible"/>
                                      </p:to>
                                    </p:set>
                                    <p:anim calcmode="lin" valueType="num">
                                      <p:cBhvr additive="base">
                                        <p:cTn id="41" dur="500" fill="hold"/>
                                        <p:tgtEl>
                                          <p:spTgt spid="8192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192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1923">
                                            <p:txEl>
                                              <p:pRg st="8" end="8"/>
                                            </p:txEl>
                                          </p:spTgt>
                                        </p:tgtEl>
                                        <p:attrNameLst>
                                          <p:attrName>style.visibility</p:attrName>
                                        </p:attrNameLst>
                                      </p:cBhvr>
                                      <p:to>
                                        <p:strVal val="visible"/>
                                      </p:to>
                                    </p:set>
                                    <p:anim calcmode="lin" valueType="num">
                                      <p:cBhvr additive="base">
                                        <p:cTn id="45" dur="500" fill="hold"/>
                                        <p:tgtEl>
                                          <p:spTgt spid="8192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192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1923">
                                            <p:txEl>
                                              <p:pRg st="9" end="9"/>
                                            </p:txEl>
                                          </p:spTgt>
                                        </p:tgtEl>
                                        <p:attrNameLst>
                                          <p:attrName>style.visibility</p:attrName>
                                        </p:attrNameLst>
                                      </p:cBhvr>
                                      <p:to>
                                        <p:strVal val="visible"/>
                                      </p:to>
                                    </p:set>
                                    <p:anim calcmode="lin" valueType="num">
                                      <p:cBhvr additive="base">
                                        <p:cTn id="51" dur="500" fill="hold"/>
                                        <p:tgtEl>
                                          <p:spTgt spid="8192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192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1923">
                                            <p:txEl>
                                              <p:pRg st="10" end="10"/>
                                            </p:txEl>
                                          </p:spTgt>
                                        </p:tgtEl>
                                        <p:attrNameLst>
                                          <p:attrName>style.visibility</p:attrName>
                                        </p:attrNameLst>
                                      </p:cBhvr>
                                      <p:to>
                                        <p:strVal val="visible"/>
                                      </p:to>
                                    </p:set>
                                    <p:anim calcmode="lin" valueType="num">
                                      <p:cBhvr additive="base">
                                        <p:cTn id="57" dur="500" fill="hold"/>
                                        <p:tgtEl>
                                          <p:spTgt spid="81923">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192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81923">
                                            <p:txEl>
                                              <p:pRg st="11" end="11"/>
                                            </p:txEl>
                                          </p:spTgt>
                                        </p:tgtEl>
                                        <p:attrNameLst>
                                          <p:attrName>style.visibility</p:attrName>
                                        </p:attrNameLst>
                                      </p:cBhvr>
                                      <p:to>
                                        <p:strVal val="visible"/>
                                      </p:to>
                                    </p:set>
                                    <p:anim calcmode="lin" valueType="num">
                                      <p:cBhvr additive="base">
                                        <p:cTn id="63" dur="500" fill="hold"/>
                                        <p:tgtEl>
                                          <p:spTgt spid="81923">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1923">
                                            <p:txEl>
                                              <p:pRg st="11" end="1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1923">
                                            <p:txEl>
                                              <p:pRg st="12" end="12"/>
                                            </p:txEl>
                                          </p:spTgt>
                                        </p:tgtEl>
                                        <p:attrNameLst>
                                          <p:attrName>style.visibility</p:attrName>
                                        </p:attrNameLst>
                                      </p:cBhvr>
                                      <p:to>
                                        <p:strVal val="visible"/>
                                      </p:to>
                                    </p:set>
                                    <p:anim calcmode="lin" valueType="num">
                                      <p:cBhvr additive="base">
                                        <p:cTn id="67" dur="500" fill="hold"/>
                                        <p:tgtEl>
                                          <p:spTgt spid="8192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192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1923">
                                            <p:txEl>
                                              <p:pRg st="13" end="13"/>
                                            </p:txEl>
                                          </p:spTgt>
                                        </p:tgtEl>
                                        <p:attrNameLst>
                                          <p:attrName>style.visibility</p:attrName>
                                        </p:attrNameLst>
                                      </p:cBhvr>
                                      <p:to>
                                        <p:strVal val="visible"/>
                                      </p:to>
                                    </p:set>
                                    <p:anim calcmode="lin" valueType="num">
                                      <p:cBhvr additive="base">
                                        <p:cTn id="73" dur="500" fill="hold"/>
                                        <p:tgtEl>
                                          <p:spTgt spid="81923">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192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1" nodeType="clickEffect">
                                  <p:stCondLst>
                                    <p:cond delay="0"/>
                                  </p:stCondLst>
                                  <p:childTnLst>
                                    <p:set>
                                      <p:cBhvr>
                                        <p:cTn id="78"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1" nodeType="clickEffect">
                                  <p:stCondLst>
                                    <p:cond delay="0"/>
                                  </p:stCondLst>
                                  <p:childTnLst>
                                    <p:set>
                                      <p:cBhvr>
                                        <p:cTn id="82"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1" nodeType="clickEffect">
                                  <p:stCondLst>
                                    <p:cond delay="0"/>
                                  </p:stCondLst>
                                  <p:childTnLst>
                                    <p:set>
                                      <p:cBhvr>
                                        <p:cTn id="86" dur="1" fill="hold">
                                          <p:stCondLst>
                                            <p:cond delay="0"/>
                                          </p:stCondLst>
                                        </p:cTn>
                                        <p:tgtEl>
                                          <p:spTgt spid="81923">
                                            <p:txEl>
                                              <p:pRg st="2" end="2"/>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1" nodeType="clickEffect">
                                  <p:stCondLst>
                                    <p:cond delay="0"/>
                                  </p:stCondLst>
                                  <p:childTnLst>
                                    <p:set>
                                      <p:cBhvr>
                                        <p:cTn id="90" dur="1" fill="hold">
                                          <p:stCondLst>
                                            <p:cond delay="0"/>
                                          </p:stCondLst>
                                        </p:cTn>
                                        <p:tgtEl>
                                          <p:spTgt spid="81923">
                                            <p:txEl>
                                              <p:pRg st="3" end="3"/>
                                            </p:txEl>
                                          </p:spTgt>
                                        </p:tgtEl>
                                        <p:attrNameLst>
                                          <p:attrName>style.visibility</p:attrName>
                                        </p:attrNameLst>
                                      </p:cBhvr>
                                      <p:to>
                                        <p:strVal val="visible"/>
                                      </p:to>
                                    </p:set>
                                  </p:childTnLst>
                                </p:cTn>
                              </p:par>
                              <p:par>
                                <p:cTn id="91" presetID="1" presetClass="entr" presetSubtype="0" fill="hold" grpId="1" nodeType="withEffect">
                                  <p:stCondLst>
                                    <p:cond delay="0"/>
                                  </p:stCondLst>
                                  <p:childTnLst>
                                    <p:set>
                                      <p:cBhvr>
                                        <p:cTn id="92" dur="1" fill="hold">
                                          <p:stCondLst>
                                            <p:cond delay="0"/>
                                          </p:stCondLst>
                                        </p:cTn>
                                        <p:tgtEl>
                                          <p:spTgt spid="81923">
                                            <p:txEl>
                                              <p:pRg st="4" end="4"/>
                                            </p:txEl>
                                          </p:spTgt>
                                        </p:tgtEl>
                                        <p:attrNameLst>
                                          <p:attrName>style.visibility</p:attrName>
                                        </p:attrNameLst>
                                      </p:cBhvr>
                                      <p:to>
                                        <p:strVal val="visible"/>
                                      </p:to>
                                    </p:set>
                                  </p:childTnLst>
                                </p:cTn>
                              </p:par>
                              <p:par>
                                <p:cTn id="93" presetID="1" presetClass="entr" presetSubtype="0" fill="hold" grpId="1" nodeType="withEffect">
                                  <p:stCondLst>
                                    <p:cond delay="0"/>
                                  </p:stCondLst>
                                  <p:childTnLst>
                                    <p:set>
                                      <p:cBhvr>
                                        <p:cTn id="94" dur="1" fill="hold">
                                          <p:stCondLst>
                                            <p:cond delay="0"/>
                                          </p:stCondLst>
                                        </p:cTn>
                                        <p:tgtEl>
                                          <p:spTgt spid="81923">
                                            <p:txEl>
                                              <p:pRg st="5" end="5"/>
                                            </p:txEl>
                                          </p:spTgt>
                                        </p:tgtEl>
                                        <p:attrNameLst>
                                          <p:attrName>style.visibility</p:attrName>
                                        </p:attrNameLst>
                                      </p:cBhvr>
                                      <p:to>
                                        <p:strVal val="visible"/>
                                      </p:to>
                                    </p:set>
                                  </p:childTnLst>
                                </p:cTn>
                              </p:par>
                              <p:par>
                                <p:cTn id="95" presetID="1" presetClass="entr" presetSubtype="0" fill="hold" grpId="1" nodeType="withEffect">
                                  <p:stCondLst>
                                    <p:cond delay="0"/>
                                  </p:stCondLst>
                                  <p:childTnLst>
                                    <p:set>
                                      <p:cBhvr>
                                        <p:cTn id="96" dur="1" fill="hold">
                                          <p:stCondLst>
                                            <p:cond delay="0"/>
                                          </p:stCondLst>
                                        </p:cTn>
                                        <p:tgtEl>
                                          <p:spTgt spid="81923">
                                            <p:txEl>
                                              <p:pRg st="6" end="6"/>
                                            </p:txEl>
                                          </p:spTgt>
                                        </p:tgtEl>
                                        <p:attrNameLst>
                                          <p:attrName>style.visibility</p:attrName>
                                        </p:attrNameLst>
                                      </p:cBhvr>
                                      <p:to>
                                        <p:strVal val="visible"/>
                                      </p:to>
                                    </p:set>
                                  </p:childTnLst>
                                </p:cTn>
                              </p:par>
                              <p:par>
                                <p:cTn id="97" presetID="1" presetClass="entr" presetSubtype="0" fill="hold" grpId="1" nodeType="withEffect">
                                  <p:stCondLst>
                                    <p:cond delay="0"/>
                                  </p:stCondLst>
                                  <p:childTnLst>
                                    <p:set>
                                      <p:cBhvr>
                                        <p:cTn id="98" dur="1" fill="hold">
                                          <p:stCondLst>
                                            <p:cond delay="0"/>
                                          </p:stCondLst>
                                        </p:cTn>
                                        <p:tgtEl>
                                          <p:spTgt spid="81923">
                                            <p:txEl>
                                              <p:pRg st="7" end="7"/>
                                            </p:txEl>
                                          </p:spTgt>
                                        </p:tgtEl>
                                        <p:attrNameLst>
                                          <p:attrName>style.visibility</p:attrName>
                                        </p:attrNameLst>
                                      </p:cBhvr>
                                      <p:to>
                                        <p:strVal val="visible"/>
                                      </p:to>
                                    </p:set>
                                  </p:childTnLst>
                                </p:cTn>
                              </p:par>
                              <p:par>
                                <p:cTn id="99" presetID="1" presetClass="entr" presetSubtype="0" fill="hold" grpId="1" nodeType="withEffect">
                                  <p:stCondLst>
                                    <p:cond delay="0"/>
                                  </p:stCondLst>
                                  <p:childTnLst>
                                    <p:set>
                                      <p:cBhvr>
                                        <p:cTn id="100" dur="1" fill="hold">
                                          <p:stCondLst>
                                            <p:cond delay="0"/>
                                          </p:stCondLst>
                                        </p:cTn>
                                        <p:tgtEl>
                                          <p:spTgt spid="81923">
                                            <p:txEl>
                                              <p:pRg st="8" end="8"/>
                                            </p:txEl>
                                          </p:spTgt>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1" nodeType="clickEffect">
                                  <p:stCondLst>
                                    <p:cond delay="0"/>
                                  </p:stCondLst>
                                  <p:childTnLst>
                                    <p:set>
                                      <p:cBhvr>
                                        <p:cTn id="104" dur="1" fill="hold">
                                          <p:stCondLst>
                                            <p:cond delay="0"/>
                                          </p:stCondLst>
                                        </p:cTn>
                                        <p:tgtEl>
                                          <p:spTgt spid="81923">
                                            <p:txEl>
                                              <p:pRg st="9" end="9"/>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1" nodeType="clickEffect">
                                  <p:stCondLst>
                                    <p:cond delay="0"/>
                                  </p:stCondLst>
                                  <p:childTnLst>
                                    <p:set>
                                      <p:cBhvr>
                                        <p:cTn id="108" dur="1" fill="hold">
                                          <p:stCondLst>
                                            <p:cond delay="0"/>
                                          </p:stCondLst>
                                        </p:cTn>
                                        <p:tgtEl>
                                          <p:spTgt spid="81923">
                                            <p:txEl>
                                              <p:pRg st="10" end="10"/>
                                            </p:txEl>
                                          </p:spTgt>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1" nodeType="clickEffect">
                                  <p:stCondLst>
                                    <p:cond delay="0"/>
                                  </p:stCondLst>
                                  <p:childTnLst>
                                    <p:set>
                                      <p:cBhvr>
                                        <p:cTn id="112" dur="1" fill="hold">
                                          <p:stCondLst>
                                            <p:cond delay="0"/>
                                          </p:stCondLst>
                                        </p:cTn>
                                        <p:tgtEl>
                                          <p:spTgt spid="81923">
                                            <p:txEl>
                                              <p:pRg st="11" end="11"/>
                                            </p:txEl>
                                          </p:spTgt>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81923">
                                            <p:txEl>
                                              <p:pRg st="12" end="12"/>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1" nodeType="clickEffect">
                                  <p:stCondLst>
                                    <p:cond delay="0"/>
                                  </p:stCondLst>
                                  <p:childTnLst>
                                    <p:set>
                                      <p:cBhvr>
                                        <p:cTn id="118" dur="1" fill="hold">
                                          <p:stCondLst>
                                            <p:cond delay="0"/>
                                          </p:stCondLst>
                                        </p:cTn>
                                        <p:tgtEl>
                                          <p:spTgt spid="8192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81923" grpI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001000" cy="1143000"/>
          </a:xfrm>
        </p:spPr>
        <p:txBody>
          <a:bodyPr/>
          <a:lstStyle/>
          <a:p>
            <a:pPr fontAlgn="auto">
              <a:spcAft>
                <a:spcPts val="0"/>
              </a:spcAft>
              <a:defRPr/>
            </a:pPr>
            <a:r>
              <a:t>Man’s Law of Marriage</a:t>
            </a:r>
          </a:p>
        </p:txBody>
      </p:sp>
      <p:sp>
        <p:nvSpPr>
          <p:cNvPr id="11267" name="Rectangle 3"/>
          <p:cNvSpPr>
            <a:spLocks noGrp="1" noChangeArrowheads="1"/>
          </p:cNvSpPr>
          <p:nvPr>
            <p:ph type="body" sz="half" idx="1"/>
          </p:nvPr>
        </p:nvSpPr>
        <p:spPr>
          <a:xfrm>
            <a:off x="228600" y="1676400"/>
            <a:ext cx="5486400" cy="4114800"/>
          </a:xfrm>
        </p:spPr>
        <p:txBody>
          <a:bodyPr/>
          <a:lstStyle/>
          <a:p>
            <a:pPr marL="533400" indent="-533400"/>
            <a:r>
              <a:rPr lang="en-US" sz="2800"/>
              <a:t>Marriage for Mortality</a:t>
            </a:r>
          </a:p>
          <a:p>
            <a:pPr marL="914400" lvl="1" indent="-457200"/>
            <a:r>
              <a:rPr lang="en-US"/>
              <a:t>Limited to mortal life and does not extend beyond the grave</a:t>
            </a:r>
          </a:p>
          <a:p>
            <a:pPr marL="914400" lvl="1" indent="-457200"/>
            <a:r>
              <a:rPr lang="en-US"/>
              <a:t>No claim upon any marriage relationships in the resurrection</a:t>
            </a:r>
          </a:p>
          <a:p>
            <a:pPr marL="914400" lvl="1" indent="-457200"/>
            <a:r>
              <a:rPr lang="en-US"/>
              <a:t>Angels to those who have received higher degrees of exaltation. (See D&amp;C 132:16-17)</a:t>
            </a:r>
          </a:p>
          <a:p>
            <a:pPr marL="914400" lvl="1" indent="-457200"/>
            <a:r>
              <a:rPr lang="en-US"/>
              <a:t> Such a law of marriage is not of the Lord. (See D&amp;C 132:15) </a:t>
            </a:r>
          </a:p>
          <a:p>
            <a:pPr marL="533400" indent="-533400"/>
            <a:endParaRPr lang="en-US" sz="2800"/>
          </a:p>
          <a:p>
            <a:pPr marL="533400" indent="-533400">
              <a:buFontTx/>
              <a:buNone/>
            </a:pPr>
            <a:endParaRPr lang="en-US" sz="2800"/>
          </a:p>
        </p:txBody>
      </p:sp>
      <p:pic>
        <p:nvPicPr>
          <p:cNvPr id="31748" name="Picture 7" descr="E:\Pictures\PresentionPics\ChineeseDateJPG.JPG"/>
          <p:cNvPicPr>
            <a:picLocks noGrp="1" noChangeAspect="1" noChangeArrowheads="1"/>
          </p:cNvPicPr>
          <p:nvPr>
            <p:ph type="clipArt" sz="half" idx="2"/>
          </p:nvPr>
        </p:nvPicPr>
        <p:blipFill>
          <a:blip r:embed="rId2"/>
          <a:srcRect/>
          <a:stretch>
            <a:fillRect/>
          </a:stretch>
        </p:blipFill>
        <p:spPr>
          <a:xfrm>
            <a:off x="5562600" y="1981200"/>
            <a:ext cx="2943225" cy="2919413"/>
          </a:xfrm>
          <a:noFill/>
        </p:spPr>
      </p:pic>
      <p:pic>
        <p:nvPicPr>
          <p:cNvPr id="11272" name="Picture 8" descr="E:\Pictures\PresentionPics\DateKidsJPG.JPG"/>
          <p:cNvPicPr>
            <a:picLocks noChangeAspect="1" noChangeArrowheads="1"/>
          </p:cNvPicPr>
          <p:nvPr/>
        </p:nvPicPr>
        <p:blipFill>
          <a:blip r:embed="rId3"/>
          <a:srcRect/>
          <a:stretch>
            <a:fillRect/>
          </a:stretch>
        </p:blipFill>
        <p:spPr bwMode="auto">
          <a:xfrm>
            <a:off x="5562600" y="1524000"/>
            <a:ext cx="2959100" cy="4495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267">
                                            <p:txEl>
                                              <p:pRg st="4" end="4"/>
                                            </p:txEl>
                                          </p:spTgt>
                                        </p:tgtEl>
                                        <p:attrNameLst>
                                          <p:attrName>style.visibility</p:attrName>
                                        </p:attrNameLst>
                                      </p:cBhvr>
                                      <p:to>
                                        <p:strVal val="visible"/>
                                      </p:to>
                                    </p:set>
                                    <p:anim calcmode="lin" valueType="num">
                                      <p:cBhvr additive="base">
                                        <p:cTn id="31"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499"/>
                                          </p:stCondLst>
                                        </p:cTn>
                                        <p:tgtEl>
                                          <p:spTgt spid="11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fontAlgn="auto">
              <a:spcAft>
                <a:spcPts val="0"/>
              </a:spcAft>
              <a:defRPr/>
            </a:pPr>
            <a:r>
              <a:t>The Lord’s Law of Marriage</a:t>
            </a:r>
          </a:p>
        </p:txBody>
      </p:sp>
      <p:sp>
        <p:nvSpPr>
          <p:cNvPr id="12291" name="Rectangle 3"/>
          <p:cNvSpPr>
            <a:spLocks noGrp="1" noChangeArrowheads="1"/>
          </p:cNvSpPr>
          <p:nvPr>
            <p:ph type="body" sz="half" idx="1"/>
          </p:nvPr>
        </p:nvSpPr>
        <p:spPr>
          <a:xfrm>
            <a:off x="609600" y="1752600"/>
            <a:ext cx="4876800" cy="4267200"/>
          </a:xfrm>
        </p:spPr>
        <p:txBody>
          <a:bodyPr>
            <a:normAutofit/>
          </a:bodyPr>
          <a:lstStyle/>
          <a:p>
            <a:pPr>
              <a:lnSpc>
                <a:spcPct val="90000"/>
              </a:lnSpc>
            </a:pPr>
            <a:r>
              <a:rPr lang="en-US" sz="2800"/>
              <a:t>Celestial Marriage (See D&amp;C 132:19; 131:1-4) </a:t>
            </a:r>
          </a:p>
          <a:p>
            <a:pPr lvl="1">
              <a:lnSpc>
                <a:spcPct val="90000"/>
              </a:lnSpc>
            </a:pPr>
            <a:r>
              <a:rPr lang="en-US"/>
              <a:t>The Lord’s law of marriage</a:t>
            </a:r>
          </a:p>
          <a:p>
            <a:pPr lvl="1">
              <a:lnSpc>
                <a:spcPct val="90000"/>
              </a:lnSpc>
            </a:pPr>
            <a:r>
              <a:rPr lang="en-US"/>
              <a:t>Eternity of companionship beyond mortality </a:t>
            </a:r>
          </a:p>
          <a:p>
            <a:pPr lvl="1">
              <a:lnSpc>
                <a:spcPct val="90000"/>
              </a:lnSpc>
            </a:pPr>
            <a:r>
              <a:rPr lang="en-US"/>
              <a:t>The promise of eternal increase</a:t>
            </a:r>
          </a:p>
          <a:p>
            <a:pPr lvl="1">
              <a:lnSpc>
                <a:spcPct val="90000"/>
              </a:lnSpc>
            </a:pPr>
            <a:r>
              <a:rPr lang="en-US"/>
              <a:t>Come forth in the first Resurrection</a:t>
            </a:r>
          </a:p>
          <a:p>
            <a:pPr lvl="1">
              <a:lnSpc>
                <a:spcPct val="90000"/>
              </a:lnSpc>
            </a:pPr>
            <a:r>
              <a:rPr lang="en-US"/>
              <a:t>Eternity of Family relationships</a:t>
            </a:r>
          </a:p>
          <a:p>
            <a:pPr lvl="1">
              <a:lnSpc>
                <a:spcPct val="90000"/>
              </a:lnSpc>
            </a:pPr>
            <a:endParaRPr lang="en-US"/>
          </a:p>
        </p:txBody>
      </p:sp>
      <p:pic>
        <p:nvPicPr>
          <p:cNvPr id="32772" name="Picture 5" descr="E:\Pictures\PresentionPics\TJLiwed.JPG"/>
          <p:cNvPicPr>
            <a:picLocks noGrp="1" noChangeAspect="1" noChangeArrowheads="1"/>
          </p:cNvPicPr>
          <p:nvPr>
            <p:ph type="clipArt" sz="half" idx="2"/>
          </p:nvPr>
        </p:nvPicPr>
        <p:blipFill>
          <a:blip r:embed="rId2"/>
          <a:srcRect/>
          <a:stretch>
            <a:fillRect/>
          </a:stretch>
        </p:blipFill>
        <p:spPr>
          <a:xfrm>
            <a:off x="5562600" y="1828800"/>
            <a:ext cx="2755900" cy="4114800"/>
          </a:xfr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anim calcmode="lin" valueType="num">
                                      <p:cBhvr additive="base">
                                        <p:cTn id="19"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anim calcmode="lin" valueType="num">
                                      <p:cBhvr additive="base">
                                        <p:cTn id="25"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 calcmode="lin" valueType="num">
                                      <p:cBhvr additive="base">
                                        <p:cTn id="31"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1">
                                            <p:txEl>
                                              <p:pRg st="5" end="5"/>
                                            </p:txEl>
                                          </p:spTgt>
                                        </p:tgtEl>
                                        <p:attrNameLst>
                                          <p:attrName>style.visibility</p:attrName>
                                        </p:attrNameLst>
                                      </p:cBhvr>
                                      <p:to>
                                        <p:strVal val="visible"/>
                                      </p:to>
                                    </p:set>
                                    <p:anim calcmode="lin" valueType="num">
                                      <p:cBhvr additive="base">
                                        <p:cTn id="37" dur="500" fill="hold"/>
                                        <p:tgtEl>
                                          <p:spTgt spid="122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2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04800"/>
            <a:ext cx="7772400" cy="1066800"/>
          </a:xfrm>
        </p:spPr>
        <p:txBody>
          <a:bodyPr>
            <a:normAutofit fontScale="90000"/>
          </a:bodyPr>
          <a:lstStyle/>
          <a:p>
            <a:pPr fontAlgn="auto">
              <a:spcAft>
                <a:spcPts val="0"/>
              </a:spcAft>
              <a:defRPr/>
            </a:pPr>
            <a:r>
              <a:rPr sz="3600" smtClean="0"/>
              <a:t>Conditions </a:t>
            </a:r>
            <a:r>
              <a:rPr sz="3600"/>
              <a:t>and Promises of Celestial Marriage</a:t>
            </a:r>
          </a:p>
        </p:txBody>
      </p:sp>
      <p:sp>
        <p:nvSpPr>
          <p:cNvPr id="15363" name="Rectangle 3"/>
          <p:cNvSpPr>
            <a:spLocks noGrp="1" noChangeArrowheads="1"/>
          </p:cNvSpPr>
          <p:nvPr>
            <p:ph type="body" idx="1"/>
          </p:nvPr>
        </p:nvSpPr>
        <p:spPr>
          <a:xfrm>
            <a:off x="304800" y="1600200"/>
            <a:ext cx="8686800" cy="4495800"/>
          </a:xfrm>
          <a:ln>
            <a:solidFill>
              <a:schemeClr val="tx1"/>
            </a:solidFill>
          </a:ln>
        </p:spPr>
        <p:txBody>
          <a:bodyPr>
            <a:normAutofit/>
          </a:bodyPr>
          <a:lstStyle/>
          <a:p>
            <a:pPr marL="533400" indent="-533400">
              <a:lnSpc>
                <a:spcPct val="80000"/>
              </a:lnSpc>
              <a:buFontTx/>
              <a:buNone/>
            </a:pPr>
            <a:r>
              <a:rPr lang="en-US" sz="1900" dirty="0"/>
              <a:t>CONDITIONS:</a:t>
            </a:r>
          </a:p>
          <a:p>
            <a:pPr marL="533400" indent="-533400">
              <a:lnSpc>
                <a:spcPct val="80000"/>
              </a:lnSpc>
            </a:pPr>
            <a:r>
              <a:rPr lang="en-US" sz="1900" dirty="0">
                <a:solidFill>
                  <a:schemeClr val="accent2"/>
                </a:solidFill>
              </a:rPr>
              <a:t>Proper authority</a:t>
            </a:r>
            <a:r>
              <a:rPr lang="en-US" sz="1900" dirty="0"/>
              <a:t>—The power to bind a man and woman in wedlock for time and eternity is vested in one man upon the earth, the Lord's prophet. (See D&amp;C 132:7)</a:t>
            </a:r>
          </a:p>
          <a:p>
            <a:pPr marL="533400" indent="-533400">
              <a:lnSpc>
                <a:spcPct val="80000"/>
              </a:lnSpc>
            </a:pPr>
            <a:r>
              <a:rPr lang="en-US" sz="1900" dirty="0">
                <a:solidFill>
                  <a:srgbClr val="F3A447"/>
                </a:solidFill>
              </a:rPr>
              <a:t>Worthiness</a:t>
            </a:r>
            <a:r>
              <a:rPr lang="en-US" sz="1900" dirty="0"/>
              <a:t>—Men and women obtain access to the eternal powers of the Lord under His law of marriage only when they comply with certain standards of personal worthiness. </a:t>
            </a:r>
          </a:p>
          <a:p>
            <a:pPr marL="533400" indent="-533400">
              <a:lnSpc>
                <a:spcPct val="80000"/>
              </a:lnSpc>
            </a:pPr>
            <a:r>
              <a:rPr lang="en-US" sz="1900" dirty="0">
                <a:solidFill>
                  <a:srgbClr val="F3A447"/>
                </a:solidFill>
              </a:rPr>
              <a:t>Holy Spirit of Promise</a:t>
            </a:r>
            <a:r>
              <a:rPr lang="en-US" sz="1900" dirty="0"/>
              <a:t>—When the above two conditions are complied with, the Holy Ghost puts a stamp of approval upon the marriage ordinance (See D&amp;C 132:7, 19)</a:t>
            </a:r>
          </a:p>
          <a:p>
            <a:pPr marL="533400" indent="-533400">
              <a:lnSpc>
                <a:spcPct val="80000"/>
              </a:lnSpc>
              <a:buFontTx/>
              <a:buNone/>
            </a:pPr>
            <a:r>
              <a:rPr lang="en-US" sz="1900" dirty="0"/>
              <a:t>PROMISES:</a:t>
            </a:r>
          </a:p>
          <a:p>
            <a:pPr marL="533400" indent="-533400">
              <a:lnSpc>
                <a:spcPct val="80000"/>
              </a:lnSpc>
            </a:pPr>
            <a:r>
              <a:rPr lang="en-US" sz="1900" dirty="0">
                <a:solidFill>
                  <a:srgbClr val="F3A447"/>
                </a:solidFill>
              </a:rPr>
              <a:t>Sealed up to eternal life</a:t>
            </a:r>
            <a:r>
              <a:rPr lang="en-US" sz="1900" dirty="0"/>
              <a:t>—A husband and wife who are true and faithful to their celestial marriage covenants will eventually have their calling and election made sure.. (See D&amp;C 132:19; See also 131:5-6)</a:t>
            </a:r>
          </a:p>
          <a:p>
            <a:pPr marL="533400" indent="-533400">
              <a:lnSpc>
                <a:spcPct val="80000"/>
              </a:lnSpc>
            </a:pPr>
            <a:r>
              <a:rPr lang="en-US" sz="1900" dirty="0">
                <a:solidFill>
                  <a:srgbClr val="F3A447"/>
                </a:solidFill>
              </a:rPr>
              <a:t>Blessings of </a:t>
            </a:r>
            <a:r>
              <a:rPr lang="en-US" sz="1900">
                <a:solidFill>
                  <a:srgbClr val="F3A447"/>
                </a:solidFill>
              </a:rPr>
              <a:t>eternal </a:t>
            </a:r>
            <a:r>
              <a:rPr lang="en-US" sz="1900" smtClean="0">
                <a:solidFill>
                  <a:srgbClr val="F3A447"/>
                </a:solidFill>
              </a:rPr>
              <a:t>lives</a:t>
            </a:r>
            <a:r>
              <a:rPr lang="en-US" sz="1900" smtClean="0"/>
              <a:t>—</a:t>
            </a:r>
            <a:r>
              <a:rPr lang="en-US" sz="1900" dirty="0" smtClean="0"/>
              <a:t>To </a:t>
            </a:r>
            <a:r>
              <a:rPr lang="en-US" sz="1900" dirty="0"/>
              <a:t>have eternal lives is to experience life like unto God. A continuation of the seeds (children) will be forever. All that God has shall be given unto them. (See D&amp;C 132:19-24)</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p:cTn id="13"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536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p:cTn id="19" dur="500" fill="hold"/>
                                        <p:tgtEl>
                                          <p:spTgt spid="1536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536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p:cTn id="25" dur="500" fill="hold"/>
                                        <p:tgtEl>
                                          <p:spTgt spid="1536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536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p:cTn id="31" dur="500" fill="hold"/>
                                        <p:tgtEl>
                                          <p:spTgt spid="1536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1536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p:cTn id="37" dur="500" fill="hold"/>
                                        <p:tgtEl>
                                          <p:spTgt spid="1536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1536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5363">
                                            <p:txEl>
                                              <p:pRg st="6" end="6"/>
                                            </p:txEl>
                                          </p:spTgt>
                                        </p:tgtEl>
                                        <p:attrNameLst>
                                          <p:attrName>style.visibility</p:attrName>
                                        </p:attrNameLst>
                                      </p:cBhvr>
                                      <p:to>
                                        <p:strVal val="visible"/>
                                      </p:to>
                                    </p:set>
                                    <p:anim calcmode="lin" valueType="num">
                                      <p:cBhvr>
                                        <p:cTn id="43" dur="500" fill="hold"/>
                                        <p:tgtEl>
                                          <p:spTgt spid="1536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1536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fontAlgn="auto">
              <a:spcAft>
                <a:spcPts val="0"/>
              </a:spcAft>
              <a:defRPr/>
            </a:pPr>
            <a:r>
              <a:t>HISTORICAL SETTING</a:t>
            </a:r>
          </a:p>
        </p:txBody>
      </p:sp>
      <p:sp>
        <p:nvSpPr>
          <p:cNvPr id="19460" name="Rectangle 4"/>
          <p:cNvSpPr>
            <a:spLocks noGrp="1" noChangeArrowheads="1"/>
          </p:cNvSpPr>
          <p:nvPr>
            <p:ph type="body" sz="half" idx="2"/>
          </p:nvPr>
        </p:nvSpPr>
        <p:spPr>
          <a:xfrm>
            <a:off x="4038600" y="1828800"/>
            <a:ext cx="4724400" cy="4114800"/>
          </a:xfrm>
        </p:spPr>
        <p:txBody>
          <a:bodyPr/>
          <a:lstStyle/>
          <a:p>
            <a:pPr>
              <a:lnSpc>
                <a:spcPct val="90000"/>
              </a:lnSpc>
            </a:pPr>
            <a:r>
              <a:rPr lang="en-US" sz="1800"/>
              <a:t>Tuesday, 16 May 1843] . . . Before returning, I gave Brother and Sister Johnson instructions on the priesthood; and putting my hand on the knee of William Clayton, I said: [Section 131:1-4 follows]. . . .</a:t>
            </a:r>
          </a:p>
          <a:p>
            <a:pPr>
              <a:lnSpc>
                <a:spcPct val="90000"/>
              </a:lnSpc>
            </a:pPr>
            <a:r>
              <a:rPr lang="en-US" sz="1800"/>
              <a:t>Wednesday, 17, [May 1843] . . . At ten a.m. preached from 2nd Peter, 1st chapter and showed that knowledge is power; and the man who has the most knowledge has the greatest power. [Section 131:5-6 follows]</a:t>
            </a:r>
          </a:p>
          <a:p>
            <a:pPr>
              <a:lnSpc>
                <a:spcPct val="90000"/>
              </a:lnSpc>
            </a:pPr>
            <a:r>
              <a:rPr lang="en-US" sz="1800"/>
              <a:t>In the evening went to hear a Methodist preacher lecture. After he got through, offered some corrections as follows: [Section 131:7-8 follows] (HC, Vol. 5, pp. 391-392)</a:t>
            </a:r>
          </a:p>
        </p:txBody>
      </p:sp>
      <p:pic>
        <p:nvPicPr>
          <p:cNvPr id="13316" name="Picture 6" descr="D:\MyFiles\Digital Images\D&amp;C and CH\Presidents, Prophets and GA's\Presidents\JSmith.JPG"/>
          <p:cNvPicPr>
            <a:picLocks noGrp="1" noChangeAspect="1" noChangeArrowheads="1"/>
          </p:cNvPicPr>
          <p:nvPr>
            <p:ph type="clipArt" sz="half" idx="1"/>
          </p:nvPr>
        </p:nvPicPr>
        <p:blipFill>
          <a:blip r:embed="rId2"/>
          <a:srcRect/>
          <a:stretch>
            <a:fillRect/>
          </a:stretch>
        </p:blipFill>
        <p:spPr>
          <a:xfrm>
            <a:off x="684213" y="1828800"/>
            <a:ext cx="3051175" cy="4114800"/>
          </a:xfr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randombar(horizontal)">
                                      <p:cBhvr>
                                        <p:cTn id="7" dur="500"/>
                                        <p:tgtEl>
                                          <p:spTgt spid="194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9460">
                                            <p:txEl>
                                              <p:pRg st="1" end="1"/>
                                            </p:txEl>
                                          </p:spTgt>
                                        </p:tgtEl>
                                        <p:attrNameLst>
                                          <p:attrName>style.visibility</p:attrName>
                                        </p:attrNameLst>
                                      </p:cBhvr>
                                      <p:to>
                                        <p:strVal val="visible"/>
                                      </p:to>
                                    </p:set>
                                    <p:animEffect transition="in" filter="randombar(horizontal)">
                                      <p:cBhvr>
                                        <p:cTn id="12" dur="500"/>
                                        <p:tgtEl>
                                          <p:spTgt spid="1946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9460">
                                            <p:txEl>
                                              <p:pRg st="2" end="2"/>
                                            </p:txEl>
                                          </p:spTgt>
                                        </p:tgtEl>
                                        <p:attrNameLst>
                                          <p:attrName>style.visibility</p:attrName>
                                        </p:attrNameLst>
                                      </p:cBhvr>
                                      <p:to>
                                        <p:strVal val="visible"/>
                                      </p:to>
                                    </p:set>
                                    <p:animEffect transition="in" filter="randombar(horizontal)">
                                      <p:cBhvr>
                                        <p:cTn id="17" dur="500"/>
                                        <p:tgtEl>
                                          <p:spTgt spid="1946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fontAlgn="auto">
              <a:spcAft>
                <a:spcPts val="0"/>
              </a:spcAft>
              <a:defRPr/>
            </a:pPr>
            <a:r>
              <a:rPr sz="3600" smtClean="0">
                <a:solidFill>
                  <a:schemeClr val="tx1"/>
                </a:solidFill>
                <a:cs typeface="Times New Roman" pitchFamily="18" charset="0"/>
              </a:rPr>
              <a:t>Instructions Respecting Plurality of Wives</a:t>
            </a:r>
            <a:endParaRPr sz="3600"/>
          </a:p>
        </p:txBody>
      </p:sp>
      <p:sp>
        <p:nvSpPr>
          <p:cNvPr id="6" name="Content Placeholder 5"/>
          <p:cNvSpPr>
            <a:spLocks noGrp="1"/>
          </p:cNvSpPr>
          <p:nvPr>
            <p:ph sz="half" idx="1"/>
          </p:nvPr>
        </p:nvSpPr>
        <p:spPr>
          <a:xfrm>
            <a:off x="457200" y="1524000"/>
            <a:ext cx="4724400" cy="4572000"/>
          </a:xfrm>
        </p:spPr>
        <p:txBody>
          <a:bodyPr>
            <a:normAutofit/>
          </a:bodyPr>
          <a:lstStyle/>
          <a:p>
            <a:pPr>
              <a:lnSpc>
                <a:spcPct val="70000"/>
              </a:lnSpc>
              <a:buClr>
                <a:schemeClr val="tx1"/>
              </a:buClr>
              <a:buFont typeface="Wingdings" pitchFamily="-107" charset="2"/>
              <a:buNone/>
            </a:pPr>
            <a:r>
              <a:rPr lang="en-US" sz="2200" b="1" dirty="0">
                <a:latin typeface="Times New Roman" pitchFamily="-107" charset="0"/>
              </a:rPr>
              <a:t>	</a:t>
            </a:r>
            <a:r>
              <a:rPr lang="en-US" sz="2200" b="1" dirty="0">
                <a:effectLst>
                  <a:outerShdw blurRad="50800" dist="38100" dir="2700000">
                    <a:srgbClr val="000000">
                      <a:alpha val="43000"/>
                    </a:srgbClr>
                  </a:outerShdw>
                </a:effectLst>
                <a:latin typeface="Times New Roman" pitchFamily="-107" charset="0"/>
              </a:rPr>
              <a:t>(Oct. 5, 1843.) “In the afternoon, rode to the prairie to show some of the brethren some land.  Evening, at home, and walked up and down the streets with my scribe.  Gave instructions to try those persons who were preaching, teaching, or practicing the doctrine of plurality of wives; for, according to the law, </a:t>
            </a:r>
            <a:r>
              <a:rPr lang="en-US" sz="2200" b="1" dirty="0">
                <a:solidFill>
                  <a:schemeClr val="accent2"/>
                </a:solidFill>
                <a:effectLst>
                  <a:outerShdw blurRad="50800" dist="38100" dir="2700000">
                    <a:srgbClr val="000000">
                      <a:alpha val="43000"/>
                    </a:srgbClr>
                  </a:outerShdw>
                </a:effectLst>
                <a:latin typeface="Times New Roman" pitchFamily="-107" charset="0"/>
              </a:rPr>
              <a:t>I hold the keys of this power in the last days</a:t>
            </a:r>
            <a:r>
              <a:rPr lang="en-US" sz="2200" b="1" dirty="0">
                <a:effectLst>
                  <a:outerShdw blurRad="50800" dist="38100" dir="2700000">
                    <a:srgbClr val="000000">
                      <a:alpha val="43000"/>
                    </a:srgbClr>
                  </a:outerShdw>
                </a:effectLst>
                <a:latin typeface="Times New Roman" pitchFamily="-107" charset="0"/>
              </a:rPr>
              <a:t>; for there is never but one on earth at a time on whom the power and its keys are conferred; and I have constantly said no man shall have but one wife at a time, unless the Lord directs otherwise”</a:t>
            </a:r>
          </a:p>
          <a:p>
            <a:pPr algn="ctr">
              <a:lnSpc>
                <a:spcPct val="70000"/>
              </a:lnSpc>
              <a:buClr>
                <a:schemeClr val="tx1"/>
              </a:buClr>
              <a:buFont typeface="Wingdings" pitchFamily="-107" charset="2"/>
              <a:buNone/>
            </a:pPr>
            <a:r>
              <a:rPr lang="en-US" sz="2200" dirty="0">
                <a:latin typeface="Times New Roman" pitchFamily="-107" charset="0"/>
              </a:rPr>
              <a:t> </a:t>
            </a:r>
            <a:r>
              <a:rPr lang="en-US" sz="1900" dirty="0">
                <a:latin typeface="Times New Roman" pitchFamily="-107" charset="0"/>
              </a:rPr>
              <a:t>(</a:t>
            </a:r>
            <a:r>
              <a:rPr lang="en-US" sz="1900" i="1" dirty="0">
                <a:latin typeface="Times New Roman" pitchFamily="-107" charset="0"/>
              </a:rPr>
              <a:t>History of Church </a:t>
            </a:r>
            <a:r>
              <a:rPr lang="en-US" sz="1900" dirty="0">
                <a:latin typeface="Times New Roman" pitchFamily="-107" charset="0"/>
              </a:rPr>
              <a:t>6:46).</a:t>
            </a:r>
          </a:p>
          <a:p>
            <a:pPr>
              <a:lnSpc>
                <a:spcPct val="80000"/>
              </a:lnSpc>
            </a:pPr>
            <a:endParaRPr lang="en-US" sz="2400" dirty="0"/>
          </a:p>
        </p:txBody>
      </p:sp>
      <p:pic>
        <p:nvPicPr>
          <p:cNvPr id="34820" name="Content Placeholder 7" descr="D:\My Documents\My Pictures\PICTURES\People in Church History\Gen Authoirites\Joseph Smith\Joseph Smith 2.JPG"/>
          <p:cNvPicPr>
            <a:picLocks noGrp="1" noChangeAspect="1" noChangeArrowheads="1"/>
          </p:cNvPicPr>
          <p:nvPr>
            <p:ph sz="half" idx="2"/>
          </p:nvPr>
        </p:nvPicPr>
        <p:blipFill>
          <a:blip r:embed="rId2"/>
          <a:srcRect/>
          <a:stretch>
            <a:fillRect/>
          </a:stretch>
        </p:blipFill>
        <p:spPr>
          <a:xfrm>
            <a:off x="5486400" y="1600200"/>
            <a:ext cx="2674938" cy="3957638"/>
          </a:xfrm>
          <a:noFill/>
          <a:ln w="38100">
            <a:solidFill>
              <a:srgbClr val="000000"/>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pPr fontAlgn="auto">
              <a:spcAft>
                <a:spcPts val="0"/>
              </a:spcAft>
              <a:defRPr/>
            </a:pPr>
            <a:r>
              <a:rPr smtClean="0"/>
              <a:t>Joseph F. Smith</a:t>
            </a:r>
            <a:endParaRPr/>
          </a:p>
        </p:txBody>
      </p:sp>
      <p:sp>
        <p:nvSpPr>
          <p:cNvPr id="4" name="Content Placeholder 3"/>
          <p:cNvSpPr>
            <a:spLocks noGrp="1"/>
          </p:cNvSpPr>
          <p:nvPr>
            <p:ph sz="half" idx="2"/>
          </p:nvPr>
        </p:nvSpPr>
        <p:spPr>
          <a:xfrm>
            <a:off x="4191000" y="990600"/>
            <a:ext cx="4516438" cy="5562600"/>
          </a:xfrm>
        </p:spPr>
        <p:txBody>
          <a:bodyPr>
            <a:normAutofit/>
          </a:bodyPr>
          <a:lstStyle/>
          <a:p>
            <a:pPr>
              <a:lnSpc>
                <a:spcPct val="80000"/>
              </a:lnSpc>
            </a:pPr>
            <a:r>
              <a:rPr lang="en-US" sz="2200" b="1" dirty="0">
                <a:effectLst>
                  <a:outerShdw blurRad="38100" dist="38100" dir="2700000" algn="tl">
                    <a:srgbClr val="444D26"/>
                  </a:outerShdw>
                </a:effectLst>
              </a:rPr>
              <a:t>“Some of you will understand when I tell you that some of these good women who have passed beyond have actually been anointed queens and priestesses unto God and unto their husbands, to continue their work and to be the mothers of spirits in the world to come. The world does not understand this–they cannot receive it–they do not know what it means, and it is sometimes hard for those that ought to be thoroughly imbued with the spirit of the gospel–even some of us, to comprehend, but it is true.”</a:t>
            </a:r>
            <a:r>
              <a:rPr lang="en-US" sz="2200" b="1" dirty="0"/>
              <a:t> </a:t>
            </a:r>
          </a:p>
          <a:p>
            <a:pPr algn="r">
              <a:lnSpc>
                <a:spcPct val="80000"/>
              </a:lnSpc>
            </a:pPr>
            <a:r>
              <a:rPr lang="en-US" sz="1800" dirty="0"/>
              <a:t>(</a:t>
            </a:r>
            <a:r>
              <a:rPr lang="en-US" sz="1800" i="1" dirty="0"/>
              <a:t>Gospel Doctrine</a:t>
            </a:r>
            <a:r>
              <a:rPr lang="en-US" sz="1800" dirty="0"/>
              <a:t>, 461)</a:t>
            </a:r>
          </a:p>
        </p:txBody>
      </p:sp>
      <p:pic>
        <p:nvPicPr>
          <p:cNvPr id="35844" name="Content Placeholder 4" descr="E:\Gen Authoirites\Joseph F Smith photo.JPG"/>
          <p:cNvPicPr>
            <a:picLocks noGrp="1" noChangeAspect="1" noChangeArrowheads="1"/>
          </p:cNvPicPr>
          <p:nvPr>
            <p:ph sz="half" idx="1"/>
          </p:nvPr>
        </p:nvPicPr>
        <p:blipFill>
          <a:blip r:embed="rId2"/>
          <a:srcRect/>
          <a:stretch>
            <a:fillRect/>
          </a:stretch>
        </p:blipFill>
        <p:spPr>
          <a:xfrm>
            <a:off x="942975" y="1524000"/>
            <a:ext cx="3087688" cy="4572000"/>
          </a:xfrm>
          <a:noFill/>
          <a:ln w="38100">
            <a:solidFill>
              <a:srgbClr val="000000"/>
            </a:solid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762000"/>
            <a:ext cx="7772400" cy="1143000"/>
          </a:xfrm>
        </p:spPr>
        <p:txBody>
          <a:bodyPr>
            <a:normAutofit fontScale="90000"/>
          </a:bodyPr>
          <a:lstStyle/>
          <a:p>
            <a:pPr fontAlgn="auto">
              <a:spcAft>
                <a:spcPts val="0"/>
              </a:spcAft>
              <a:defRPr/>
            </a:pPr>
            <a:r>
              <a:rPr sz="4000" dirty="0">
                <a:solidFill>
                  <a:srgbClr val="F3A447"/>
                </a:solidFill>
              </a:rPr>
              <a:t>D&amp;C 132:50-56. </a:t>
            </a:r>
            <a:r>
              <a:rPr sz="4000" dirty="0" smtClean="0">
                <a:solidFill>
                  <a:srgbClr val="F3A447"/>
                </a:solidFill>
              </a:rPr>
              <a:t>What </a:t>
            </a:r>
            <a:r>
              <a:rPr sz="4000" dirty="0">
                <a:solidFill>
                  <a:srgbClr val="F3A447"/>
                </a:solidFill>
              </a:rPr>
              <a:t>Was Emma Commanded Not to Partake of? </a:t>
            </a:r>
            <a:r>
              <a:rPr sz="4000" dirty="0">
                <a:solidFill>
                  <a:schemeClr val="accent1"/>
                </a:solidFill>
              </a:rPr>
              <a:t/>
            </a:r>
            <a:br>
              <a:rPr sz="4000" dirty="0">
                <a:solidFill>
                  <a:schemeClr val="accent1"/>
                </a:solidFill>
              </a:rPr>
            </a:br>
            <a:endParaRPr sz="4000" dirty="0">
              <a:solidFill>
                <a:schemeClr val="accent1"/>
              </a:solidFill>
            </a:endParaRPr>
          </a:p>
        </p:txBody>
      </p:sp>
      <p:sp>
        <p:nvSpPr>
          <p:cNvPr id="13315" name="Text Box 3"/>
          <p:cNvSpPr txBox="1">
            <a:spLocks noChangeArrowheads="1"/>
          </p:cNvSpPr>
          <p:nvPr/>
        </p:nvSpPr>
        <p:spPr bwMode="auto">
          <a:xfrm>
            <a:off x="533400" y="1371600"/>
            <a:ext cx="5410200" cy="466248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800" dirty="0">
                <a:latin typeface="Constantia" pitchFamily="-107" charset="0"/>
              </a:rPr>
              <a:t>No indication is given here or elsewhere about what the Lord had commanded the Prophet Joseph to offer to his wife, but the context seems to suggest that it was a special test of faith similar to the great test of Abraham's faith when the Lord commanded him to sacrifice Isaac. Beyond that, it is useless to speculate, for the record is silent; however, Emma was given additional counsel from the Lord, including commandments to "receive all those that have been given to her husband" (D&amp;C 132:52) to obey the voice of the Lord (see vs. 53), to "abide and cleave unto" the Prophet (vs. 54), and to forgive him of his trespasses (see vs. 56). Warnings against rejecting these commandments and promises for keeping them were also given by the Lord.</a:t>
            </a:r>
          </a:p>
          <a:p>
            <a:pPr>
              <a:spcBef>
                <a:spcPct val="50000"/>
              </a:spcBef>
              <a:buFontTx/>
              <a:buChar char="•"/>
            </a:pPr>
            <a:r>
              <a:rPr lang="en-US" sz="1800" dirty="0">
                <a:latin typeface="Constantia" pitchFamily="-107" charset="0"/>
              </a:rPr>
              <a:t>Emma and Joseph were sealed </a:t>
            </a:r>
          </a:p>
        </p:txBody>
      </p:sp>
      <p:pic>
        <p:nvPicPr>
          <p:cNvPr id="36868" name="Picture 4" descr="D:\MyFiles\Digital Images\D&amp;C and CH\People\Smith, Emma .jpg"/>
          <p:cNvPicPr>
            <a:picLocks noChangeAspect="1" noChangeArrowheads="1"/>
          </p:cNvPicPr>
          <p:nvPr/>
        </p:nvPicPr>
        <p:blipFill>
          <a:blip r:embed="rId2"/>
          <a:srcRect/>
          <a:stretch>
            <a:fillRect/>
          </a:stretch>
        </p:blipFill>
        <p:spPr bwMode="auto">
          <a:xfrm>
            <a:off x="6172200" y="1524000"/>
            <a:ext cx="2538413" cy="3733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fontAlgn="auto">
              <a:spcAft>
                <a:spcPts val="0"/>
              </a:spcAft>
              <a:defRPr/>
            </a:pPr>
            <a:r>
              <a:t>SUMMARY</a:t>
            </a:r>
          </a:p>
        </p:txBody>
      </p:sp>
      <p:sp>
        <p:nvSpPr>
          <p:cNvPr id="38915" name="Rectangle 3"/>
          <p:cNvSpPr>
            <a:spLocks noGrp="1" noChangeArrowheads="1"/>
          </p:cNvSpPr>
          <p:nvPr>
            <p:ph type="body" idx="1"/>
          </p:nvPr>
        </p:nvSpPr>
        <p:spPr/>
        <p:txBody>
          <a:bodyPr/>
          <a:lstStyle/>
          <a:p>
            <a:r>
              <a:rPr lang="en-US"/>
              <a:t>Celestial marriage is ordained of God. Husbands and wives are assured the continuation of their marriage relationship beyond this life, provided they will enter into and live the Lord's law of celestial marriage. By so doing, they will receive all the blessings promised to Abraham.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fontAlgn="auto">
              <a:spcAft>
                <a:spcPts val="0"/>
              </a:spcAft>
              <a:defRPr/>
            </a:pPr>
            <a:r>
              <a:rPr smtClean="0"/>
              <a:t>3 </a:t>
            </a:r>
            <a:r>
              <a:t>Degrees in the Celestial Glory</a:t>
            </a:r>
          </a:p>
        </p:txBody>
      </p:sp>
      <p:sp>
        <p:nvSpPr>
          <p:cNvPr id="21507" name="Rectangle 3"/>
          <p:cNvSpPr>
            <a:spLocks noGrp="1" noChangeArrowheads="1"/>
          </p:cNvSpPr>
          <p:nvPr>
            <p:ph type="body" idx="1"/>
          </p:nvPr>
        </p:nvSpPr>
        <p:spPr>
          <a:xfrm>
            <a:off x="685800" y="1524000"/>
            <a:ext cx="7772400" cy="4343400"/>
          </a:xfrm>
        </p:spPr>
        <p:txBody>
          <a:bodyPr/>
          <a:lstStyle/>
          <a:p>
            <a:pPr>
              <a:lnSpc>
                <a:spcPct val="90000"/>
              </a:lnSpc>
            </a:pPr>
            <a:r>
              <a:rPr lang="en-US" sz="2000"/>
              <a:t>From the 76</a:t>
            </a:r>
            <a:r>
              <a:rPr lang="en-US" sz="2000" baseline="30000"/>
              <a:t>th</a:t>
            </a:r>
            <a:r>
              <a:rPr lang="en-US" sz="2000"/>
              <a:t>  section vision we learn that there are three degrees of glory to which the majority of mankind will eventually become heirs: Celestial, Terrestrial, Telestial. (See also I Corinthians 15:40-42; II Corinthians 12:2) </a:t>
            </a:r>
          </a:p>
          <a:p>
            <a:pPr>
              <a:lnSpc>
                <a:spcPct val="90000"/>
              </a:lnSpc>
            </a:pPr>
            <a:r>
              <a:rPr lang="en-US" sz="2000"/>
              <a:t>Our understanding of the Celestial glory is further broadened by the information contained in Section 131. We learn:</a:t>
            </a:r>
          </a:p>
          <a:p>
            <a:pPr>
              <a:lnSpc>
                <a:spcPct val="90000"/>
              </a:lnSpc>
            </a:pPr>
            <a:endParaRPr lang="en-US" sz="2000"/>
          </a:p>
          <a:p>
            <a:pPr lvl="1">
              <a:lnSpc>
                <a:spcPct val="90000"/>
              </a:lnSpc>
            </a:pPr>
            <a:r>
              <a:rPr lang="en-US" sz="2000"/>
              <a:t>There are three heavens in the </a:t>
            </a:r>
            <a:r>
              <a:rPr lang="en-US" sz="2000">
                <a:solidFill>
                  <a:schemeClr val="accent2"/>
                </a:solidFill>
              </a:rPr>
              <a:t>Celestial glory</a:t>
            </a:r>
            <a:r>
              <a:rPr lang="en-US" sz="2000"/>
              <a:t>. (See D&amp;C 131:1)</a:t>
            </a:r>
          </a:p>
          <a:p>
            <a:pPr lvl="1">
              <a:lnSpc>
                <a:spcPct val="90000"/>
              </a:lnSpc>
            </a:pPr>
            <a:endParaRPr lang="en-US" sz="2000"/>
          </a:p>
          <a:p>
            <a:pPr lvl="1">
              <a:lnSpc>
                <a:spcPct val="90000"/>
              </a:lnSpc>
            </a:pPr>
            <a:r>
              <a:rPr lang="en-US" sz="2000"/>
              <a:t>Eternal marriage is a pre-requisite for an inheritance in the highest heaven. (See D&amp;C 131:2-3)</a:t>
            </a:r>
          </a:p>
          <a:p>
            <a:pPr lvl="1">
              <a:lnSpc>
                <a:spcPct val="90000"/>
              </a:lnSpc>
            </a:pPr>
            <a:endParaRPr lang="en-US" sz="2000"/>
          </a:p>
          <a:p>
            <a:pPr lvl="1">
              <a:lnSpc>
                <a:spcPct val="90000"/>
              </a:lnSpc>
            </a:pPr>
            <a:r>
              <a:rPr lang="en-US" sz="2000"/>
              <a:t>Only in the highest heaven will it be possible for eternally married people to have the blessings of eternal increase (children). (See D&amp;C 131:4)</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1507">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50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1507">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150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1507">
                                            <p:txEl>
                                              <p:pRg st="3" end="3"/>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1507">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1507">
                                            <p:txEl>
                                              <p:pRg st="5" end="5"/>
                                            </p:txEl>
                                          </p:spTgt>
                                        </p:tgtEl>
                                        <p:attrNameLst>
                                          <p:attrName>ppt_c</p:attrName>
                                        </p:attrNameLst>
                                      </p:cBhvr>
                                      <p:to>
                                        <a:schemeClr val="hlink"/>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1507">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1507">
                                            <p:txEl>
                                              <p:pRg st="7" end="7"/>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a:xfrm>
            <a:off x="1524000" y="685800"/>
            <a:ext cx="6934200" cy="685800"/>
          </a:xfrm>
        </p:spPr>
        <p:txBody>
          <a:bodyPr>
            <a:normAutofit fontScale="90000"/>
          </a:bodyPr>
          <a:lstStyle/>
          <a:p>
            <a:pPr algn="r" fontAlgn="auto">
              <a:spcAft>
                <a:spcPts val="0"/>
              </a:spcAft>
              <a:defRPr/>
            </a:pPr>
            <a:r>
              <a:rPr sz="4000"/>
              <a:t>Exaltation in the Celestial Kingdom</a:t>
            </a:r>
          </a:p>
        </p:txBody>
      </p:sp>
      <p:sp>
        <p:nvSpPr>
          <p:cNvPr id="15363" name="Rectangle 3"/>
          <p:cNvSpPr>
            <a:spLocks noGrp="1" noChangeArrowheads="1"/>
          </p:cNvSpPr>
          <p:nvPr>
            <p:ph type="body" idx="1"/>
          </p:nvPr>
        </p:nvSpPr>
        <p:spPr>
          <a:xfrm>
            <a:off x="457200" y="2513013"/>
            <a:ext cx="8229600" cy="4040187"/>
          </a:xfrm>
        </p:spPr>
        <p:txBody>
          <a:bodyPr/>
          <a:lstStyle/>
          <a:p>
            <a:pPr>
              <a:lnSpc>
                <a:spcPct val="80000"/>
              </a:lnSpc>
            </a:pPr>
            <a:r>
              <a:rPr lang="en-US" sz="2400"/>
              <a:t>“One young man said that he expected to reach exaltation in the celestial kingdom as one of the Lord’s messengers, without having to marry. He does not understand. No one who rejects the covenant of celestial marriage can reach exaltation in the eternal kingdom of God. </a:t>
            </a:r>
          </a:p>
          <a:p>
            <a:pPr>
              <a:lnSpc>
                <a:spcPct val="80000"/>
              </a:lnSpc>
            </a:pPr>
            <a:endParaRPr lang="en-US" sz="2400"/>
          </a:p>
          <a:p>
            <a:pPr>
              <a:lnSpc>
                <a:spcPct val="80000"/>
              </a:lnSpc>
            </a:pPr>
            <a:r>
              <a:rPr lang="en-US" sz="2400"/>
              <a:t>“It matters not how righteous they may have been, how intelligent or how well trained they are. No one will enter this highest glory unless he enters into the covenant, and this means the new and everlasting covenant of marriage.” (D&amp;C 131:1-4)</a:t>
            </a:r>
          </a:p>
        </p:txBody>
      </p:sp>
      <p:pic>
        <p:nvPicPr>
          <p:cNvPr id="15364" name="Picture 4" descr="Spencer W"/>
          <p:cNvPicPr>
            <a:picLocks noChangeAspect="1" noChangeArrowheads="1"/>
          </p:cNvPicPr>
          <p:nvPr/>
        </p:nvPicPr>
        <p:blipFill>
          <a:blip r:embed="rId2"/>
          <a:srcRect/>
          <a:stretch>
            <a:fillRect/>
          </a:stretch>
        </p:blipFill>
        <p:spPr bwMode="auto">
          <a:xfrm>
            <a:off x="609600" y="609600"/>
            <a:ext cx="882650" cy="1371600"/>
          </a:xfrm>
          <a:prstGeom prst="rect">
            <a:avLst/>
          </a:prstGeom>
          <a:noFill/>
          <a:ln w="9525">
            <a:noFill/>
            <a:miter lim="800000"/>
            <a:headEnd/>
            <a:tailEnd/>
          </a:ln>
        </p:spPr>
      </p:pic>
      <p:sp>
        <p:nvSpPr>
          <p:cNvPr id="15365" name="Text Box 5"/>
          <p:cNvSpPr txBox="1">
            <a:spLocks noChangeArrowheads="1"/>
          </p:cNvSpPr>
          <p:nvPr/>
        </p:nvSpPr>
        <p:spPr bwMode="auto">
          <a:xfrm>
            <a:off x="1752600" y="1425575"/>
            <a:ext cx="1828800" cy="708025"/>
          </a:xfrm>
          <a:prstGeom prst="rect">
            <a:avLst/>
          </a:prstGeom>
          <a:noFill/>
          <a:ln w="9525">
            <a:noFill/>
            <a:miter lim="800000"/>
            <a:headEnd/>
            <a:tailEnd/>
          </a:ln>
        </p:spPr>
        <p:txBody>
          <a:bodyPr>
            <a:prstTxWarp prst="textNoShape">
              <a:avLst/>
            </a:prstTxWarp>
            <a:spAutoFit/>
          </a:bodyPr>
          <a:lstStyle/>
          <a:p>
            <a:r>
              <a:rPr lang="en-US" sz="1000">
                <a:latin typeface="Arial" pitchFamily="-107" charset="0"/>
              </a:rPr>
              <a:t>Spencer W. Kimball</a:t>
            </a:r>
          </a:p>
          <a:p>
            <a:r>
              <a:rPr lang="en-US" sz="1000" i="1">
                <a:latin typeface="Arial" pitchFamily="-107" charset="0"/>
              </a:rPr>
              <a:t>The Importance of </a:t>
            </a:r>
          </a:p>
          <a:p>
            <a:r>
              <a:rPr lang="en-US" sz="1000" i="1">
                <a:latin typeface="Arial" pitchFamily="-107" charset="0"/>
              </a:rPr>
              <a:t>Celestial Marriage,” </a:t>
            </a:r>
          </a:p>
          <a:p>
            <a:r>
              <a:rPr lang="en-US" sz="1000" i="1">
                <a:latin typeface="Arial" pitchFamily="-107" charset="0"/>
              </a:rPr>
              <a:t>Ensign, Oct. 1979, pp, 5-6</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fontAlgn="auto">
              <a:spcAft>
                <a:spcPts val="0"/>
              </a:spcAft>
              <a:defRPr/>
            </a:pPr>
            <a:r>
              <a:t>ETERNAL INCREASE</a:t>
            </a:r>
          </a:p>
        </p:txBody>
      </p:sp>
      <p:sp>
        <p:nvSpPr>
          <p:cNvPr id="22531" name="Rectangle 3"/>
          <p:cNvSpPr>
            <a:spLocks noGrp="1" noChangeArrowheads="1"/>
          </p:cNvSpPr>
          <p:nvPr>
            <p:ph type="body" sz="half" idx="1"/>
          </p:nvPr>
        </p:nvSpPr>
        <p:spPr>
          <a:xfrm>
            <a:off x="533400" y="1676400"/>
            <a:ext cx="5105400" cy="4343400"/>
          </a:xfrm>
        </p:spPr>
        <p:txBody>
          <a:bodyPr>
            <a:normAutofit/>
          </a:bodyPr>
          <a:lstStyle/>
          <a:p>
            <a:pPr>
              <a:lnSpc>
                <a:spcPct val="90000"/>
              </a:lnSpc>
            </a:pPr>
            <a:r>
              <a:rPr lang="en-US" sz="2200" dirty="0"/>
              <a:t>Except a man and his wife enter into an everlasting covenant and be married for eternity, while in this probation, by the power and authority of the Holy Priesthood, </a:t>
            </a:r>
            <a:r>
              <a:rPr lang="en-US" sz="2200" dirty="0">
                <a:solidFill>
                  <a:srgbClr val="F3A447"/>
                </a:solidFill>
              </a:rPr>
              <a:t>they will cease to increase when they die</a:t>
            </a:r>
            <a:r>
              <a:rPr lang="en-US" sz="2200" dirty="0"/>
              <a:t>; that is, they will not have any children after the resurrection. But those who are married by the power and authority of the priesthood in this life, and continue without committing the sin against the Holy Ghost, </a:t>
            </a:r>
            <a:r>
              <a:rPr lang="en-US" sz="2200" dirty="0">
                <a:solidFill>
                  <a:srgbClr val="F3A447"/>
                </a:solidFill>
              </a:rPr>
              <a:t>will continue to increase and have children in the celestial glory</a:t>
            </a:r>
            <a:r>
              <a:rPr lang="en-US" sz="2200" dirty="0"/>
              <a:t>. (HC, Vol. 5, </a:t>
            </a:r>
            <a:r>
              <a:rPr lang="en-US" sz="2200" dirty="0" err="1"/>
              <a:t>p</a:t>
            </a:r>
            <a:r>
              <a:rPr lang="en-US" sz="2200" dirty="0"/>
              <a:t>. 391)</a:t>
            </a:r>
          </a:p>
        </p:txBody>
      </p:sp>
      <p:pic>
        <p:nvPicPr>
          <p:cNvPr id="16388" name="Picture 6" descr="D:\MyFiles\Digital Images\D&amp;C and CH\Presidents, Prophets and GA's\Presidents\Smith Joseph .jpg"/>
          <p:cNvPicPr>
            <a:picLocks noGrp="1" noChangeAspect="1" noChangeArrowheads="1"/>
          </p:cNvPicPr>
          <p:nvPr>
            <p:ph type="clipArt" sz="half" idx="2"/>
          </p:nvPr>
        </p:nvPicPr>
        <p:blipFill>
          <a:blip r:embed="rId2"/>
          <a:srcRect/>
          <a:stretch>
            <a:fillRect/>
          </a:stretch>
        </p:blipFill>
        <p:spPr>
          <a:xfrm>
            <a:off x="5943600" y="1752600"/>
            <a:ext cx="2674938" cy="4114800"/>
          </a:xfr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5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2531">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533400"/>
            <a:ext cx="7772400" cy="1143000"/>
          </a:xfrm>
        </p:spPr>
        <p:txBody>
          <a:bodyPr>
            <a:normAutofit fontScale="90000"/>
          </a:bodyPr>
          <a:lstStyle/>
          <a:p>
            <a:pPr algn="ctr" fontAlgn="auto">
              <a:spcAft>
                <a:spcPts val="0"/>
              </a:spcAft>
              <a:defRPr/>
            </a:pPr>
            <a:r>
              <a:rPr dirty="0"/>
              <a:t>MATERIALS ARE ETERNAL </a:t>
            </a:r>
            <a:r>
              <a:rPr dirty="0" smtClean="0"/>
              <a:t/>
            </a:r>
            <a:br>
              <a:rPr dirty="0" smtClean="0"/>
            </a:br>
            <a:r>
              <a:rPr dirty="0" smtClean="0"/>
              <a:t>AND </a:t>
            </a:r>
            <a:r>
              <a:rPr dirty="0"/>
              <a:t>HAD NO BEGINNING</a:t>
            </a:r>
          </a:p>
        </p:txBody>
      </p:sp>
      <p:sp>
        <p:nvSpPr>
          <p:cNvPr id="26628" name="Rectangle 4"/>
          <p:cNvSpPr>
            <a:spLocks noGrp="1" noChangeArrowheads="1"/>
          </p:cNvSpPr>
          <p:nvPr>
            <p:ph type="body" sz="half" idx="2"/>
          </p:nvPr>
        </p:nvSpPr>
        <p:spPr>
          <a:xfrm>
            <a:off x="3810000" y="1752600"/>
            <a:ext cx="4648200" cy="4419600"/>
          </a:xfrm>
        </p:spPr>
        <p:txBody>
          <a:bodyPr>
            <a:normAutofit/>
          </a:bodyPr>
          <a:lstStyle/>
          <a:p>
            <a:pPr>
              <a:lnSpc>
                <a:spcPct val="80000"/>
              </a:lnSpc>
              <a:buNone/>
            </a:pPr>
            <a:r>
              <a:rPr lang="en-US" sz="2200" dirty="0"/>
              <a:t>Elder Orson Pratt taught this concept as follows:</a:t>
            </a:r>
          </a:p>
          <a:p>
            <a:pPr>
              <a:lnSpc>
                <a:spcPct val="80000"/>
              </a:lnSpc>
            </a:pPr>
            <a:r>
              <a:rPr lang="en-US" sz="1900" dirty="0"/>
              <a:t>The materials out of which this earth was formed, are just as eternal as the materials of the glorious personage of the Lord himself. . . . This being, when he formed the earth, did not form it out of something that had no existence, but he formed it out of </a:t>
            </a:r>
            <a:r>
              <a:rPr lang="en-US" sz="1900" dirty="0">
                <a:solidFill>
                  <a:srgbClr val="F3A447"/>
                </a:solidFill>
              </a:rPr>
              <a:t>materials that had an existence from all eternity</a:t>
            </a:r>
            <a:r>
              <a:rPr lang="en-US" sz="1900" dirty="0"/>
              <a:t>: they never had a beginning, neither will one particle of substance now in existence ever have an end. There are just as many particles now as there were at any previous period of duration, and will be while eternity lasts. Substance had no beginning. (JD, Vol. 19,</a:t>
            </a:r>
            <a:r>
              <a:rPr lang="en-US" sz="1900" dirty="0" smtClean="0"/>
              <a:t> 286</a:t>
            </a:r>
            <a:r>
              <a:rPr lang="en-US" sz="1900" dirty="0"/>
              <a:t>)</a:t>
            </a:r>
          </a:p>
        </p:txBody>
      </p:sp>
      <p:pic>
        <p:nvPicPr>
          <p:cNvPr id="19460" name="Picture 6" descr="D:\MyFiles\Digital Images\D&amp;C and CH\Presidents, Prophets and GA's\General Autorities\Pratt Orson .wpg"/>
          <p:cNvPicPr>
            <a:picLocks noGrp="1" noChangeAspect="1" noChangeArrowheads="1"/>
          </p:cNvPicPr>
          <p:nvPr>
            <p:ph type="clipArt" sz="half" idx="1"/>
          </p:nvPr>
        </p:nvPicPr>
        <p:blipFill>
          <a:blip r:embed="rId2"/>
          <a:srcRect/>
          <a:stretch>
            <a:fillRect/>
          </a:stretch>
        </p:blipFill>
        <p:spPr>
          <a:xfrm>
            <a:off x="533400" y="1905000"/>
            <a:ext cx="3117850" cy="4114800"/>
          </a:xfrm>
          <a:noFill/>
          <a:effectLst>
            <a:softEdge rad="127000"/>
          </a:effec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animEffect transition="in" filter="box(in)">
                                      <p:cBhvr>
                                        <p:cTn id="7" dur="500"/>
                                        <p:tgtEl>
                                          <p:spTgt spid="266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628">
                                            <p:txEl>
                                              <p:pRg st="1" end="1"/>
                                            </p:txEl>
                                          </p:spTgt>
                                        </p:tgtEl>
                                        <p:attrNameLst>
                                          <p:attrName>style.visibility</p:attrName>
                                        </p:attrNameLst>
                                      </p:cBhvr>
                                      <p:to>
                                        <p:strVal val="visible"/>
                                      </p:to>
                                    </p:set>
                                    <p:animEffect transition="in" filter="box(in)">
                                      <p:cBhvr>
                                        <p:cTn id="12" dur="500"/>
                                        <p:tgtEl>
                                          <p:spTgt spid="266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fontAlgn="auto">
              <a:spcAft>
                <a:spcPts val="0"/>
              </a:spcAft>
              <a:defRPr/>
            </a:pPr>
            <a:r>
              <a:t>SUMMARY</a:t>
            </a:r>
          </a:p>
        </p:txBody>
      </p:sp>
      <p:sp>
        <p:nvSpPr>
          <p:cNvPr id="20483" name="Rectangle 3"/>
          <p:cNvSpPr>
            <a:spLocks noGrp="1" noChangeArrowheads="1"/>
          </p:cNvSpPr>
          <p:nvPr>
            <p:ph type="body" idx="1"/>
          </p:nvPr>
        </p:nvSpPr>
        <p:spPr/>
        <p:txBody>
          <a:bodyPr/>
          <a:lstStyle/>
          <a:p>
            <a:pPr>
              <a:lnSpc>
                <a:spcPct val="90000"/>
              </a:lnSpc>
            </a:pPr>
            <a:r>
              <a:rPr lang="en-US" sz="2400" dirty="0"/>
              <a:t>The Lord said ". . . </a:t>
            </a:r>
            <a:r>
              <a:rPr lang="en-US" sz="2400" dirty="0">
                <a:solidFill>
                  <a:srgbClr val="F3A447"/>
                </a:solidFill>
              </a:rPr>
              <a:t>he will give unto the faithful line upon line, precept upon precept</a:t>
            </a:r>
            <a:r>
              <a:rPr lang="en-US" sz="2400" dirty="0"/>
              <a:t>; . . ." (D&amp;C 98:12) True to His word, He has provided continued revelation to the church that bears His name.</a:t>
            </a:r>
          </a:p>
          <a:p>
            <a:pPr>
              <a:lnSpc>
                <a:spcPct val="90000"/>
              </a:lnSpc>
            </a:pPr>
            <a:r>
              <a:rPr lang="en-US" sz="2400" dirty="0"/>
              <a:t>The marvelous and eternal truths revealed in this revelation are an illustration of the Lord's keeping His promise. Knowledge which saves souls is knowledge that comes from God. Anyone who hopes for an eternal inheritance within the environments of the Gods, must first righteously apply the revealed truths that save.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457200" y="3700463"/>
            <a:ext cx="8305800" cy="1143000"/>
          </a:xfrm>
        </p:spPr>
        <p:txBody>
          <a:bodyPr/>
          <a:lstStyle/>
          <a:p>
            <a:r>
              <a:rPr lang="en-US"/>
              <a:t>Section 132</a:t>
            </a:r>
          </a:p>
        </p:txBody>
      </p:sp>
      <p:sp>
        <p:nvSpPr>
          <p:cNvPr id="5" name="Title 4"/>
          <p:cNvSpPr>
            <a:spLocks noGrp="1"/>
          </p:cNvSpPr>
          <p:nvPr>
            <p:ph type="ctrTitle"/>
          </p:nvPr>
        </p:nvSpPr>
        <p:spPr/>
        <p:txBody>
          <a:bodyPr/>
          <a:lstStyle/>
          <a:p>
            <a:pPr fontAlgn="auto">
              <a:spcAft>
                <a:spcPts val="0"/>
              </a:spcAft>
              <a:defRPr/>
            </a:pPr>
            <a:r>
              <a:rPr smtClean="0"/>
              <a:t>Celestial Marriage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sz="half" idx="1"/>
          </p:nvPr>
        </p:nvSpPr>
        <p:spPr>
          <a:xfrm>
            <a:off x="2514600" y="1295400"/>
            <a:ext cx="6172200" cy="4800600"/>
          </a:xfrm>
        </p:spPr>
        <p:txBody>
          <a:bodyPr>
            <a:normAutofit/>
          </a:bodyPr>
          <a:lstStyle/>
          <a:p>
            <a:pPr>
              <a:lnSpc>
                <a:spcPct val="80000"/>
              </a:lnSpc>
            </a:pPr>
            <a:r>
              <a:rPr lang="en-US" sz="2200"/>
              <a:t>Joseph visits Ramus , Illinois again on May 16, 1843</a:t>
            </a:r>
          </a:p>
          <a:p>
            <a:pPr>
              <a:lnSpc>
                <a:spcPct val="80000"/>
              </a:lnSpc>
            </a:pPr>
            <a:r>
              <a:rPr lang="en-US" sz="2200"/>
              <a:t>Joseph’s history simply records, “before retiring, I gave Brother and Sister Johnson some instructions on the priesthood” (</a:t>
            </a:r>
            <a:r>
              <a:rPr lang="en-US" sz="1900"/>
              <a:t>HC 5:391).</a:t>
            </a:r>
            <a:r>
              <a:rPr lang="en-US" sz="2300"/>
              <a:t> </a:t>
            </a:r>
          </a:p>
          <a:p>
            <a:pPr>
              <a:lnSpc>
                <a:spcPct val="80000"/>
              </a:lnSpc>
            </a:pPr>
            <a:r>
              <a:rPr lang="en-US" sz="2200"/>
              <a:t>Benjamin Johnson wrote, “in the evening he called me and my wife to come and sit down, for he wished to marry us according to the law of the Lord.  I thought it was a joke, and said, I should not marry my wife again, unless she </a:t>
            </a:r>
            <a:r>
              <a:rPr lang="en-US" sz="2200" i="1"/>
              <a:t>courted</a:t>
            </a:r>
            <a:r>
              <a:rPr lang="en-US" sz="2200"/>
              <a:t> me, for I did it all the first time.  He chided my levity, told me he was in earnest, and so it proved, for we stood up and were sealed by the Holy Spirit of Promise” </a:t>
            </a:r>
          </a:p>
          <a:p>
            <a:pPr algn="r">
              <a:lnSpc>
                <a:spcPct val="80000"/>
              </a:lnSpc>
            </a:pPr>
            <a:r>
              <a:rPr lang="en-US" sz="2200"/>
              <a:t>(</a:t>
            </a:r>
            <a:r>
              <a:rPr lang="en-US" sz="1900" i="1"/>
              <a:t>My Life’s Review</a:t>
            </a:r>
            <a:r>
              <a:rPr lang="en-US" sz="1900"/>
              <a:t>, 96).</a:t>
            </a:r>
          </a:p>
        </p:txBody>
      </p:sp>
      <p:pic>
        <p:nvPicPr>
          <p:cNvPr id="22531" name="Picture 4" descr="Johnson BF"/>
          <p:cNvPicPr>
            <a:picLocks noGrp="1" noChangeAspect="1" noChangeArrowheads="1"/>
          </p:cNvPicPr>
          <p:nvPr>
            <p:ph sz="half" idx="2"/>
          </p:nvPr>
        </p:nvPicPr>
        <p:blipFill>
          <a:blip r:embed="rId2"/>
          <a:srcRect/>
          <a:stretch>
            <a:fillRect/>
          </a:stretch>
        </p:blipFill>
        <p:spPr>
          <a:xfrm>
            <a:off x="685800" y="762000"/>
            <a:ext cx="1782763" cy="2417763"/>
          </a:xfr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1890</TotalTime>
  <Words>2710</Words>
  <Application>Microsoft Macintosh PowerPoint</Application>
  <PresentationFormat>On-screen Show (4:3)</PresentationFormat>
  <Paragraphs>132</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Paper</vt:lpstr>
      <vt:lpstr>THREE HEAVENS IN THE CELESTIAL KINGDOM</vt:lpstr>
      <vt:lpstr>HISTORICAL SETTING</vt:lpstr>
      <vt:lpstr>3 Degrees in the Celestial Glory</vt:lpstr>
      <vt:lpstr>Exaltation in the Celestial Kingdom</vt:lpstr>
      <vt:lpstr>ETERNAL INCREASE</vt:lpstr>
      <vt:lpstr>MATERIALS ARE ETERNAL  AND HAD NO BEGINNING</vt:lpstr>
      <vt:lpstr>SUMMARY</vt:lpstr>
      <vt:lpstr>Celestial Marriage</vt:lpstr>
      <vt:lpstr>PowerPoint Presentation</vt:lpstr>
      <vt:lpstr>PowerPoint Presentation</vt:lpstr>
      <vt:lpstr> 12 July 1843    Nauvoo, Illinois</vt:lpstr>
      <vt:lpstr>PLURAL MARRIAGE</vt:lpstr>
      <vt:lpstr>PLURAL MARRIAGE</vt:lpstr>
      <vt:lpstr>PLURAL MARRIAGE</vt:lpstr>
      <vt:lpstr>A New and Everlasting Covenant D&amp;C 132:4</vt:lpstr>
      <vt:lpstr>New and Everlasting Covenant</vt:lpstr>
      <vt:lpstr>Man’s Law of Marriage</vt:lpstr>
      <vt:lpstr>The Lord’s Law of Marriage</vt:lpstr>
      <vt:lpstr>Conditions and Promises of Celestial Marriage</vt:lpstr>
      <vt:lpstr>Instructions Respecting Plurality of Wives</vt:lpstr>
      <vt:lpstr>Joseph F. Smith</vt:lpstr>
      <vt:lpstr>D&amp;C 132:50-56. What Was Emma Commanded Not to Partake of?  </vt:lpstr>
      <vt:lpstr>SUMMARY</vt:lpstr>
    </vt:vector>
  </TitlesOfParts>
  <Company>BYUH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harpers</dc:creator>
  <cp:lastModifiedBy>Sirpa Grierson</cp:lastModifiedBy>
  <cp:revision>64</cp:revision>
  <dcterms:created xsi:type="dcterms:W3CDTF">2010-11-17T01:03:20Z</dcterms:created>
  <dcterms:modified xsi:type="dcterms:W3CDTF">2011-11-04T18:15:25Z</dcterms:modified>
</cp:coreProperties>
</file>